
<file path=[Content_Types].xml><?xml version="1.0" encoding="utf-8"?>
<Types xmlns="http://schemas.openxmlformats.org/package/2006/content-types">
  <Default Extension="jpeg" ContentType="image/jpeg"/>
  <Default Extension="JPG" ContentType="image/.jpg"/>
  <Default Extension="gif" ContentType="image/gif"/>
  <Default Extension="png" ContentType="image/png"/>
  <Default Extension="wdp" ContentType="image/vnd.ms-photo"/>
  <Default Extension="wmv" ContentType="video/x-ms-wmv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40"/>
  </p:handoutMasterIdLst>
  <p:sldIdLst>
    <p:sldId id="511" r:id="rId3"/>
    <p:sldId id="401" r:id="rId5"/>
    <p:sldId id="617" r:id="rId6"/>
    <p:sldId id="661" r:id="rId7"/>
    <p:sldId id="662" r:id="rId8"/>
    <p:sldId id="663" r:id="rId9"/>
    <p:sldId id="664" r:id="rId10"/>
    <p:sldId id="665" r:id="rId11"/>
    <p:sldId id="666" r:id="rId12"/>
    <p:sldId id="667" r:id="rId13"/>
    <p:sldId id="668" r:id="rId14"/>
    <p:sldId id="669" r:id="rId15"/>
    <p:sldId id="670" r:id="rId16"/>
    <p:sldId id="671" r:id="rId17"/>
    <p:sldId id="672" r:id="rId18"/>
    <p:sldId id="673" r:id="rId19"/>
    <p:sldId id="660" r:id="rId20"/>
    <p:sldId id="651" r:id="rId21"/>
    <p:sldId id="674" r:id="rId22"/>
    <p:sldId id="675" r:id="rId23"/>
    <p:sldId id="676" r:id="rId24"/>
    <p:sldId id="677" r:id="rId25"/>
    <p:sldId id="678" r:id="rId26"/>
    <p:sldId id="652" r:id="rId27"/>
    <p:sldId id="679" r:id="rId28"/>
    <p:sldId id="680" r:id="rId29"/>
    <p:sldId id="681" r:id="rId30"/>
    <p:sldId id="682" r:id="rId31"/>
    <p:sldId id="621" r:id="rId32"/>
    <p:sldId id="685" r:id="rId33"/>
    <p:sldId id="683" r:id="rId34"/>
    <p:sldId id="684" r:id="rId35"/>
    <p:sldId id="689" r:id="rId36"/>
    <p:sldId id="691" r:id="rId37"/>
    <p:sldId id="690" r:id="rId38"/>
    <p:sldId id="597" r:id="rId39"/>
  </p:sldIdLst>
  <p:sldSz cx="9144000" cy="5143500" type="screen16x9"/>
  <p:notesSz cx="6858000" cy="9144000"/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03864"/>
    <a:srgbClr val="ED7D31"/>
    <a:srgbClr val="941F23"/>
    <a:srgbClr val="C00000"/>
    <a:srgbClr val="385723"/>
    <a:srgbClr val="BFBFBF"/>
    <a:srgbClr val="F2F1F7"/>
    <a:srgbClr val="CBC1DC"/>
    <a:srgbClr val="F1F1F1"/>
    <a:srgbClr val="465C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68" autoAdjust="0"/>
    <p:restoredTop sz="91466" autoAdjust="0"/>
  </p:normalViewPr>
  <p:slideViewPr>
    <p:cSldViewPr showGuides="1">
      <p:cViewPr varScale="1">
        <p:scale>
          <a:sx n="95" d="100"/>
          <a:sy n="95" d="100"/>
        </p:scale>
        <p:origin x="-876" y="-9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220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4" Type="http://schemas.openxmlformats.org/officeDocument/2006/relationships/tags" Target="tags/tag1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2F8FB0-7716-43A8-8A86-F268943C32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14453F-754D-47F9-AA35-EB9C5B40395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673B58EF-4ABD-40F4-ACA4-FE81D742E6DD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 userDrawn="1"/>
        </p:nvSpPr>
        <p:spPr>
          <a:xfrm>
            <a:off x="-20279" y="0"/>
            <a:ext cx="2806576" cy="570756"/>
          </a:xfrm>
          <a:prstGeom prst="homePlate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38950"/>
            <a:ext cx="662266" cy="5689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 typeface="+mj-lt"/>
              <a:buNone/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2555776" y="561876"/>
            <a:ext cx="594015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868912" y="195486"/>
            <a:ext cx="6167583" cy="432842"/>
          </a:xfrm>
        </p:spPr>
        <p:txBody>
          <a:bodyPr>
            <a:noAutofit/>
          </a:bodyPr>
          <a:lstStyle>
            <a:lvl1pPr>
              <a:defRPr sz="1800" b="1">
                <a:solidFill>
                  <a:srgbClr val="941F2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 hasCustomPrompt="1"/>
          </p:nvPr>
        </p:nvSpPr>
        <p:spPr>
          <a:xfrm>
            <a:off x="913787" y="57834"/>
            <a:ext cx="1786006" cy="50404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 userDrawn="1"/>
        </p:nvSpPr>
        <p:spPr>
          <a:xfrm>
            <a:off x="-20279" y="0"/>
            <a:ext cx="2806576" cy="570756"/>
          </a:xfrm>
          <a:prstGeom prst="homePlate">
            <a:avLst/>
          </a:prstGeom>
          <a:solidFill>
            <a:srgbClr val="941F2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584" y="26751"/>
            <a:ext cx="4032448" cy="5689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 typeface="+mj-lt"/>
              <a:buNone/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2555776" y="561876"/>
            <a:ext cx="594015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868912" y="195486"/>
            <a:ext cx="6167583" cy="432842"/>
          </a:xfrm>
        </p:spPr>
        <p:txBody>
          <a:bodyPr>
            <a:noAutofit/>
          </a:bodyPr>
          <a:lstStyle>
            <a:lvl1pPr>
              <a:defRPr sz="1800" b="1">
                <a:solidFill>
                  <a:srgbClr val="941F2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 userDrawn="1"/>
        </p:nvSpPr>
        <p:spPr>
          <a:xfrm>
            <a:off x="-20280" y="0"/>
            <a:ext cx="4592279" cy="570756"/>
          </a:xfrm>
          <a:prstGeom prst="homePlate">
            <a:avLst/>
          </a:prstGeom>
          <a:solidFill>
            <a:srgbClr val="941F2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584" y="26751"/>
            <a:ext cx="4032448" cy="5689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 typeface="+mj-lt"/>
              <a:buNone/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2555776" y="561876"/>
            <a:ext cx="594015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868912" y="195486"/>
            <a:ext cx="6167583" cy="432842"/>
          </a:xfrm>
        </p:spPr>
        <p:txBody>
          <a:bodyPr>
            <a:noAutofit/>
          </a:bodyPr>
          <a:lstStyle>
            <a:lvl1pPr>
              <a:defRPr sz="1800" b="1">
                <a:solidFill>
                  <a:srgbClr val="941F2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515259" y="624118"/>
            <a:ext cx="3192647" cy="5237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436099" y="629351"/>
            <a:ext cx="3264655" cy="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C00000"/>
                </a:solidFill>
                <a:latin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2908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285708" y="1036987"/>
            <a:ext cx="3593306" cy="2908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98497" y="710139"/>
            <a:ext cx="7288317" cy="51467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25">
                <a:solidFill>
                  <a:srgbClr val="092E85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3" y="1404121"/>
            <a:ext cx="8229612" cy="319131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二级</a:t>
            </a:r>
            <a:endParaRPr lang="zh-CN" altLang="en-US" noProof="1"/>
          </a:p>
          <a:p>
            <a:pPr lvl="2"/>
            <a:r>
              <a:rPr lang="zh-CN" altLang="en-US" noProof="1"/>
              <a:t>三级</a:t>
            </a:r>
            <a:endParaRPr lang="zh-CN" altLang="en-US" noProof="1"/>
          </a:p>
          <a:p>
            <a:pPr lvl="3"/>
            <a:r>
              <a:rPr lang="zh-CN" altLang="en-US" noProof="1"/>
              <a:t>四级</a:t>
            </a:r>
            <a:endParaRPr lang="zh-CN" altLang="en-US" noProof="1"/>
          </a:p>
          <a:p>
            <a:pPr lvl="4"/>
            <a:r>
              <a:rPr lang="zh-CN" altLang="en-US" noProof="1"/>
              <a:t>五级</a:t>
            </a:r>
            <a:endParaRPr lang="zh-CN" altLang="en-US" noProof="1"/>
          </a:p>
        </p:txBody>
      </p:sp>
      <p:sp>
        <p:nvSpPr>
          <p:cNvPr id="7" name="副标题 2"/>
          <p:cNvSpPr>
            <a:spLocks noGrp="1"/>
          </p:cNvSpPr>
          <p:nvPr>
            <p:ph type="subTitle" idx="13"/>
          </p:nvPr>
        </p:nvSpPr>
        <p:spPr>
          <a:xfrm>
            <a:off x="602429" y="750725"/>
            <a:ext cx="688491" cy="474093"/>
          </a:xfrm>
        </p:spPr>
        <p:txBody>
          <a:bodyPr>
            <a:noAutofit/>
          </a:bodyPr>
          <a:lstStyle>
            <a:lvl1pPr marL="0" indent="0" algn="r">
              <a:buNone/>
              <a:defRPr sz="18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6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8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78CB08-916B-4955-ACEA-C66934A39553}" type="datetimeFigureOut">
              <a:rPr lang="zh-TW" altLang="en-US"/>
            </a:fld>
            <a:endParaRPr lang="zh-TW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幻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CBC582-6996-4662-91A5-25C0E6297F4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98497" y="710139"/>
            <a:ext cx="7288317" cy="51467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25">
                <a:solidFill>
                  <a:srgbClr val="092E85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3" y="1404121"/>
            <a:ext cx="8229612" cy="319131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二级</a:t>
            </a:r>
            <a:endParaRPr lang="zh-CN" altLang="en-US" noProof="1"/>
          </a:p>
          <a:p>
            <a:pPr lvl="2"/>
            <a:r>
              <a:rPr lang="zh-CN" altLang="en-US" noProof="1"/>
              <a:t>三级</a:t>
            </a:r>
            <a:endParaRPr lang="zh-CN" altLang="en-US" noProof="1"/>
          </a:p>
          <a:p>
            <a:pPr lvl="3"/>
            <a:r>
              <a:rPr lang="zh-CN" altLang="en-US" noProof="1"/>
              <a:t>四级</a:t>
            </a:r>
            <a:endParaRPr lang="zh-CN" altLang="en-US" noProof="1"/>
          </a:p>
          <a:p>
            <a:pPr lvl="4"/>
            <a:r>
              <a:rPr lang="zh-CN" altLang="en-US" noProof="1"/>
              <a:t>五级</a:t>
            </a:r>
            <a:endParaRPr lang="zh-CN" altLang="en-US" noProof="1"/>
          </a:p>
        </p:txBody>
      </p:sp>
      <p:sp>
        <p:nvSpPr>
          <p:cNvPr id="7" name="副标题 2"/>
          <p:cNvSpPr>
            <a:spLocks noGrp="1"/>
          </p:cNvSpPr>
          <p:nvPr>
            <p:ph type="subTitle" idx="13"/>
          </p:nvPr>
        </p:nvSpPr>
        <p:spPr>
          <a:xfrm>
            <a:off x="602429" y="750725"/>
            <a:ext cx="688491" cy="474093"/>
          </a:xfrm>
        </p:spPr>
        <p:txBody>
          <a:bodyPr>
            <a:noAutofit/>
          </a:bodyPr>
          <a:lstStyle>
            <a:lvl1pPr marL="0" indent="0" algn="r">
              <a:buNone/>
              <a:defRPr sz="18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6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8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78CB08-916B-4955-ACEA-C66934A39553}" type="datetimeFigureOut">
              <a:rPr lang="zh-TW" altLang="en-US"/>
            </a:fld>
            <a:endParaRPr lang="zh-TW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幻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CBC582-6996-4662-91A5-25C0E6297F4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98497" y="710139"/>
            <a:ext cx="7288317" cy="51467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25">
                <a:solidFill>
                  <a:srgbClr val="092E85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3" y="1404121"/>
            <a:ext cx="8229612" cy="319131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二级</a:t>
            </a:r>
            <a:endParaRPr lang="zh-CN" altLang="en-US" noProof="1"/>
          </a:p>
          <a:p>
            <a:pPr lvl="2"/>
            <a:r>
              <a:rPr lang="zh-CN" altLang="en-US" noProof="1"/>
              <a:t>三级</a:t>
            </a:r>
            <a:endParaRPr lang="zh-CN" altLang="en-US" noProof="1"/>
          </a:p>
          <a:p>
            <a:pPr lvl="3"/>
            <a:r>
              <a:rPr lang="zh-CN" altLang="en-US" noProof="1"/>
              <a:t>四级</a:t>
            </a:r>
            <a:endParaRPr lang="zh-CN" altLang="en-US" noProof="1"/>
          </a:p>
          <a:p>
            <a:pPr lvl="4"/>
            <a:r>
              <a:rPr lang="zh-CN" altLang="en-US" noProof="1"/>
              <a:t>五级</a:t>
            </a:r>
            <a:endParaRPr lang="zh-CN" altLang="en-US" noProof="1"/>
          </a:p>
        </p:txBody>
      </p:sp>
      <p:sp>
        <p:nvSpPr>
          <p:cNvPr id="7" name="副标题 2"/>
          <p:cNvSpPr>
            <a:spLocks noGrp="1"/>
          </p:cNvSpPr>
          <p:nvPr>
            <p:ph type="subTitle" idx="13"/>
          </p:nvPr>
        </p:nvSpPr>
        <p:spPr>
          <a:xfrm>
            <a:off x="602429" y="750725"/>
            <a:ext cx="688491" cy="474093"/>
          </a:xfrm>
        </p:spPr>
        <p:txBody>
          <a:bodyPr>
            <a:noAutofit/>
          </a:bodyPr>
          <a:lstStyle>
            <a:lvl1pPr marL="0" indent="0" algn="r">
              <a:buNone/>
              <a:defRPr sz="18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6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8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78CB08-916B-4955-ACEA-C66934A39553}" type="datetimeFigureOut">
              <a:rPr lang="zh-TW" altLang="en-US"/>
            </a:fld>
            <a:endParaRPr lang="zh-TW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幻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CBC582-6996-4662-91A5-25C0E6297F4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98497" y="710139"/>
            <a:ext cx="7288317" cy="51467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25">
                <a:solidFill>
                  <a:srgbClr val="092E85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3" y="1404121"/>
            <a:ext cx="8229612" cy="319131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二级</a:t>
            </a:r>
            <a:endParaRPr lang="zh-CN" altLang="en-US" noProof="1"/>
          </a:p>
          <a:p>
            <a:pPr lvl="2"/>
            <a:r>
              <a:rPr lang="zh-CN" altLang="en-US" noProof="1"/>
              <a:t>三级</a:t>
            </a:r>
            <a:endParaRPr lang="zh-CN" altLang="en-US" noProof="1"/>
          </a:p>
          <a:p>
            <a:pPr lvl="3"/>
            <a:r>
              <a:rPr lang="zh-CN" altLang="en-US" noProof="1"/>
              <a:t>四级</a:t>
            </a:r>
            <a:endParaRPr lang="zh-CN" altLang="en-US" noProof="1"/>
          </a:p>
          <a:p>
            <a:pPr lvl="4"/>
            <a:r>
              <a:rPr lang="zh-CN" altLang="en-US" noProof="1"/>
              <a:t>五级</a:t>
            </a:r>
            <a:endParaRPr lang="zh-CN" altLang="en-US" noProof="1"/>
          </a:p>
        </p:txBody>
      </p:sp>
      <p:sp>
        <p:nvSpPr>
          <p:cNvPr id="7" name="副标题 2"/>
          <p:cNvSpPr>
            <a:spLocks noGrp="1"/>
          </p:cNvSpPr>
          <p:nvPr>
            <p:ph type="subTitle" idx="13"/>
          </p:nvPr>
        </p:nvSpPr>
        <p:spPr>
          <a:xfrm>
            <a:off x="602429" y="750725"/>
            <a:ext cx="688491" cy="474093"/>
          </a:xfrm>
        </p:spPr>
        <p:txBody>
          <a:bodyPr>
            <a:noAutofit/>
          </a:bodyPr>
          <a:lstStyle>
            <a:lvl1pPr marL="0" indent="0" algn="r">
              <a:buNone/>
              <a:defRPr sz="18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6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8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78CB08-916B-4955-ACEA-C66934A39553}" type="datetimeFigureOut">
              <a:rPr lang="zh-TW" altLang="en-US"/>
            </a:fld>
            <a:endParaRPr lang="zh-TW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幻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CBC582-6996-4662-91A5-25C0E6297F4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98497" y="710139"/>
            <a:ext cx="7288317" cy="51467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25">
                <a:solidFill>
                  <a:srgbClr val="092E85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3" y="1404121"/>
            <a:ext cx="8229612" cy="319131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二级</a:t>
            </a:r>
            <a:endParaRPr lang="zh-CN" altLang="en-US" noProof="1"/>
          </a:p>
          <a:p>
            <a:pPr lvl="2"/>
            <a:r>
              <a:rPr lang="zh-CN" altLang="en-US" noProof="1"/>
              <a:t>三级</a:t>
            </a:r>
            <a:endParaRPr lang="zh-CN" altLang="en-US" noProof="1"/>
          </a:p>
          <a:p>
            <a:pPr lvl="3"/>
            <a:r>
              <a:rPr lang="zh-CN" altLang="en-US" noProof="1"/>
              <a:t>四级</a:t>
            </a:r>
            <a:endParaRPr lang="zh-CN" altLang="en-US" noProof="1"/>
          </a:p>
          <a:p>
            <a:pPr lvl="4"/>
            <a:r>
              <a:rPr lang="zh-CN" altLang="en-US" noProof="1"/>
              <a:t>五级</a:t>
            </a:r>
            <a:endParaRPr lang="zh-CN" altLang="en-US" noProof="1"/>
          </a:p>
        </p:txBody>
      </p:sp>
      <p:sp>
        <p:nvSpPr>
          <p:cNvPr id="7" name="副标题 2"/>
          <p:cNvSpPr>
            <a:spLocks noGrp="1"/>
          </p:cNvSpPr>
          <p:nvPr>
            <p:ph type="subTitle" idx="13"/>
          </p:nvPr>
        </p:nvSpPr>
        <p:spPr>
          <a:xfrm>
            <a:off x="602429" y="750725"/>
            <a:ext cx="688491" cy="474093"/>
          </a:xfrm>
        </p:spPr>
        <p:txBody>
          <a:bodyPr>
            <a:noAutofit/>
          </a:bodyPr>
          <a:lstStyle>
            <a:lvl1pPr marL="0" indent="0" algn="r">
              <a:buNone/>
              <a:defRPr sz="18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6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8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78CB08-916B-4955-ACEA-C66934A39553}" type="datetimeFigureOut">
              <a:rPr lang="zh-TW" altLang="en-US"/>
            </a:fld>
            <a:endParaRPr lang="zh-TW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幻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CBC582-6996-4662-91A5-25C0E6297F4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98497" y="710139"/>
            <a:ext cx="7288317" cy="51467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25">
                <a:solidFill>
                  <a:srgbClr val="092E85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3" y="1404121"/>
            <a:ext cx="8229612" cy="319131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二级</a:t>
            </a:r>
            <a:endParaRPr lang="zh-CN" altLang="en-US" noProof="1"/>
          </a:p>
          <a:p>
            <a:pPr lvl="2"/>
            <a:r>
              <a:rPr lang="zh-CN" altLang="en-US" noProof="1"/>
              <a:t>三级</a:t>
            </a:r>
            <a:endParaRPr lang="zh-CN" altLang="en-US" noProof="1"/>
          </a:p>
          <a:p>
            <a:pPr lvl="3"/>
            <a:r>
              <a:rPr lang="zh-CN" altLang="en-US" noProof="1"/>
              <a:t>四级</a:t>
            </a:r>
            <a:endParaRPr lang="zh-CN" altLang="en-US" noProof="1"/>
          </a:p>
          <a:p>
            <a:pPr lvl="4"/>
            <a:r>
              <a:rPr lang="zh-CN" altLang="en-US" noProof="1"/>
              <a:t>五级</a:t>
            </a:r>
            <a:endParaRPr lang="zh-CN" altLang="en-US" noProof="1"/>
          </a:p>
        </p:txBody>
      </p:sp>
      <p:sp>
        <p:nvSpPr>
          <p:cNvPr id="7" name="副标题 2"/>
          <p:cNvSpPr>
            <a:spLocks noGrp="1"/>
          </p:cNvSpPr>
          <p:nvPr>
            <p:ph type="subTitle" idx="13"/>
          </p:nvPr>
        </p:nvSpPr>
        <p:spPr>
          <a:xfrm>
            <a:off x="602429" y="750725"/>
            <a:ext cx="688491" cy="474093"/>
          </a:xfrm>
        </p:spPr>
        <p:txBody>
          <a:bodyPr>
            <a:noAutofit/>
          </a:bodyPr>
          <a:lstStyle>
            <a:lvl1pPr marL="0" indent="0" algn="r">
              <a:buNone/>
              <a:defRPr sz="18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6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8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78CB08-916B-4955-ACEA-C66934A39553}" type="datetimeFigureOut">
              <a:rPr lang="zh-TW" altLang="en-US"/>
            </a:fld>
            <a:endParaRPr lang="zh-TW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幻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CBC582-6996-4662-91A5-25C0E6297F4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98497" y="710139"/>
            <a:ext cx="7288317" cy="51467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25">
                <a:solidFill>
                  <a:srgbClr val="092E85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3" y="1404121"/>
            <a:ext cx="8229612" cy="319131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二级</a:t>
            </a:r>
            <a:endParaRPr lang="zh-CN" altLang="en-US" noProof="1"/>
          </a:p>
          <a:p>
            <a:pPr lvl="2"/>
            <a:r>
              <a:rPr lang="zh-CN" altLang="en-US" noProof="1"/>
              <a:t>三级</a:t>
            </a:r>
            <a:endParaRPr lang="zh-CN" altLang="en-US" noProof="1"/>
          </a:p>
          <a:p>
            <a:pPr lvl="3"/>
            <a:r>
              <a:rPr lang="zh-CN" altLang="en-US" noProof="1"/>
              <a:t>四级</a:t>
            </a:r>
            <a:endParaRPr lang="zh-CN" altLang="en-US" noProof="1"/>
          </a:p>
          <a:p>
            <a:pPr lvl="4"/>
            <a:r>
              <a:rPr lang="zh-CN" altLang="en-US" noProof="1"/>
              <a:t>五级</a:t>
            </a:r>
            <a:endParaRPr lang="zh-CN" altLang="en-US" noProof="1"/>
          </a:p>
        </p:txBody>
      </p:sp>
      <p:sp>
        <p:nvSpPr>
          <p:cNvPr id="7" name="副标题 2"/>
          <p:cNvSpPr>
            <a:spLocks noGrp="1"/>
          </p:cNvSpPr>
          <p:nvPr>
            <p:ph type="subTitle" idx="13"/>
          </p:nvPr>
        </p:nvSpPr>
        <p:spPr>
          <a:xfrm>
            <a:off x="602429" y="750725"/>
            <a:ext cx="688491" cy="474093"/>
          </a:xfrm>
        </p:spPr>
        <p:txBody>
          <a:bodyPr>
            <a:noAutofit/>
          </a:bodyPr>
          <a:lstStyle>
            <a:lvl1pPr marL="0" indent="0" algn="r">
              <a:buNone/>
              <a:defRPr sz="18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6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8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78CB08-916B-4955-ACEA-C66934A39553}" type="datetimeFigureOut">
              <a:rPr lang="zh-TW" altLang="en-US"/>
            </a:fld>
            <a:endParaRPr lang="zh-TW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幻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CBC582-6996-4662-91A5-25C0E6297F4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98497" y="710139"/>
            <a:ext cx="7288317" cy="51467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25">
                <a:solidFill>
                  <a:srgbClr val="092E85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3" y="1404121"/>
            <a:ext cx="8229612" cy="319131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二级</a:t>
            </a:r>
            <a:endParaRPr lang="zh-CN" altLang="en-US" noProof="1"/>
          </a:p>
          <a:p>
            <a:pPr lvl="2"/>
            <a:r>
              <a:rPr lang="zh-CN" altLang="en-US" noProof="1"/>
              <a:t>三级</a:t>
            </a:r>
            <a:endParaRPr lang="zh-CN" altLang="en-US" noProof="1"/>
          </a:p>
          <a:p>
            <a:pPr lvl="3"/>
            <a:r>
              <a:rPr lang="zh-CN" altLang="en-US" noProof="1"/>
              <a:t>四级</a:t>
            </a:r>
            <a:endParaRPr lang="zh-CN" altLang="en-US" noProof="1"/>
          </a:p>
          <a:p>
            <a:pPr lvl="4"/>
            <a:r>
              <a:rPr lang="zh-CN" altLang="en-US" noProof="1"/>
              <a:t>五级</a:t>
            </a:r>
            <a:endParaRPr lang="zh-CN" altLang="en-US" noProof="1"/>
          </a:p>
        </p:txBody>
      </p:sp>
      <p:sp>
        <p:nvSpPr>
          <p:cNvPr id="7" name="副标题 2"/>
          <p:cNvSpPr>
            <a:spLocks noGrp="1"/>
          </p:cNvSpPr>
          <p:nvPr>
            <p:ph type="subTitle" idx="13"/>
          </p:nvPr>
        </p:nvSpPr>
        <p:spPr>
          <a:xfrm>
            <a:off x="602429" y="750725"/>
            <a:ext cx="688491" cy="474093"/>
          </a:xfrm>
        </p:spPr>
        <p:txBody>
          <a:bodyPr>
            <a:noAutofit/>
          </a:bodyPr>
          <a:lstStyle>
            <a:lvl1pPr marL="0" indent="0" algn="r">
              <a:buNone/>
              <a:defRPr sz="18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6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8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78CB08-916B-4955-ACEA-C66934A39553}" type="datetimeFigureOut">
              <a:rPr lang="zh-TW" altLang="en-US"/>
            </a:fld>
            <a:endParaRPr lang="zh-TW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幻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CBC582-6996-4662-91A5-25C0E6297F4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98497" y="710139"/>
            <a:ext cx="7288317" cy="51467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25">
                <a:solidFill>
                  <a:srgbClr val="092E85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3" y="1404121"/>
            <a:ext cx="8229612" cy="319131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二级</a:t>
            </a:r>
            <a:endParaRPr lang="zh-CN" altLang="en-US" noProof="1"/>
          </a:p>
          <a:p>
            <a:pPr lvl="2"/>
            <a:r>
              <a:rPr lang="zh-CN" altLang="en-US" noProof="1"/>
              <a:t>三级</a:t>
            </a:r>
            <a:endParaRPr lang="zh-CN" altLang="en-US" noProof="1"/>
          </a:p>
          <a:p>
            <a:pPr lvl="3"/>
            <a:r>
              <a:rPr lang="zh-CN" altLang="en-US" noProof="1"/>
              <a:t>四级</a:t>
            </a:r>
            <a:endParaRPr lang="zh-CN" altLang="en-US" noProof="1"/>
          </a:p>
          <a:p>
            <a:pPr lvl="4"/>
            <a:r>
              <a:rPr lang="zh-CN" altLang="en-US" noProof="1"/>
              <a:t>五级</a:t>
            </a:r>
            <a:endParaRPr lang="zh-CN" altLang="en-US" noProof="1"/>
          </a:p>
        </p:txBody>
      </p:sp>
      <p:sp>
        <p:nvSpPr>
          <p:cNvPr id="7" name="副标题 2"/>
          <p:cNvSpPr>
            <a:spLocks noGrp="1"/>
          </p:cNvSpPr>
          <p:nvPr>
            <p:ph type="subTitle" idx="13"/>
          </p:nvPr>
        </p:nvSpPr>
        <p:spPr>
          <a:xfrm>
            <a:off x="602429" y="750725"/>
            <a:ext cx="688491" cy="474093"/>
          </a:xfrm>
        </p:spPr>
        <p:txBody>
          <a:bodyPr>
            <a:noAutofit/>
          </a:bodyPr>
          <a:lstStyle>
            <a:lvl1pPr marL="0" indent="0" algn="r">
              <a:buNone/>
              <a:defRPr sz="18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6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8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78CB08-916B-4955-ACEA-C66934A39553}" type="datetimeFigureOut">
              <a:rPr lang="zh-TW" altLang="en-US"/>
            </a:fld>
            <a:endParaRPr lang="zh-TW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幻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CBC582-6996-4662-91A5-25C0E6297F4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98497" y="710139"/>
            <a:ext cx="7288317" cy="51467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25">
                <a:solidFill>
                  <a:srgbClr val="092E85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3" y="1404121"/>
            <a:ext cx="8229612" cy="319131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二级</a:t>
            </a:r>
            <a:endParaRPr lang="zh-CN" altLang="en-US" noProof="1"/>
          </a:p>
          <a:p>
            <a:pPr lvl="2"/>
            <a:r>
              <a:rPr lang="zh-CN" altLang="en-US" noProof="1"/>
              <a:t>三级</a:t>
            </a:r>
            <a:endParaRPr lang="zh-CN" altLang="en-US" noProof="1"/>
          </a:p>
          <a:p>
            <a:pPr lvl="3"/>
            <a:r>
              <a:rPr lang="zh-CN" altLang="en-US" noProof="1"/>
              <a:t>四级</a:t>
            </a:r>
            <a:endParaRPr lang="zh-CN" altLang="en-US" noProof="1"/>
          </a:p>
          <a:p>
            <a:pPr lvl="4"/>
            <a:r>
              <a:rPr lang="zh-CN" altLang="en-US" noProof="1"/>
              <a:t>五级</a:t>
            </a:r>
            <a:endParaRPr lang="zh-CN" altLang="en-US" noProof="1"/>
          </a:p>
        </p:txBody>
      </p:sp>
      <p:sp>
        <p:nvSpPr>
          <p:cNvPr id="7" name="副标题 2"/>
          <p:cNvSpPr>
            <a:spLocks noGrp="1"/>
          </p:cNvSpPr>
          <p:nvPr>
            <p:ph type="subTitle" idx="13"/>
          </p:nvPr>
        </p:nvSpPr>
        <p:spPr>
          <a:xfrm>
            <a:off x="602429" y="750725"/>
            <a:ext cx="688491" cy="474093"/>
          </a:xfrm>
        </p:spPr>
        <p:txBody>
          <a:bodyPr>
            <a:noAutofit/>
          </a:bodyPr>
          <a:lstStyle>
            <a:lvl1pPr marL="0" indent="0" algn="r">
              <a:buNone/>
              <a:defRPr sz="18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6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8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78CB08-916B-4955-ACEA-C66934A39553}" type="datetimeFigureOut">
              <a:rPr lang="zh-TW" altLang="en-US"/>
            </a:fld>
            <a:endParaRPr lang="zh-TW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幻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CBC582-6996-4662-91A5-25C0E6297F4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98497" y="710139"/>
            <a:ext cx="7288317" cy="51467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25">
                <a:solidFill>
                  <a:srgbClr val="092E85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3" y="1404121"/>
            <a:ext cx="8229612" cy="319131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二级</a:t>
            </a:r>
            <a:endParaRPr lang="zh-CN" altLang="en-US" noProof="1"/>
          </a:p>
          <a:p>
            <a:pPr lvl="2"/>
            <a:r>
              <a:rPr lang="zh-CN" altLang="en-US" noProof="1"/>
              <a:t>三级</a:t>
            </a:r>
            <a:endParaRPr lang="zh-CN" altLang="en-US" noProof="1"/>
          </a:p>
          <a:p>
            <a:pPr lvl="3"/>
            <a:r>
              <a:rPr lang="zh-CN" altLang="en-US" noProof="1"/>
              <a:t>四级</a:t>
            </a:r>
            <a:endParaRPr lang="zh-CN" altLang="en-US" noProof="1"/>
          </a:p>
          <a:p>
            <a:pPr lvl="4"/>
            <a:r>
              <a:rPr lang="zh-CN" altLang="en-US" noProof="1"/>
              <a:t>五级</a:t>
            </a:r>
            <a:endParaRPr lang="zh-CN" altLang="en-US" noProof="1"/>
          </a:p>
        </p:txBody>
      </p:sp>
      <p:sp>
        <p:nvSpPr>
          <p:cNvPr id="7" name="副标题 2"/>
          <p:cNvSpPr>
            <a:spLocks noGrp="1"/>
          </p:cNvSpPr>
          <p:nvPr>
            <p:ph type="subTitle" idx="13"/>
          </p:nvPr>
        </p:nvSpPr>
        <p:spPr>
          <a:xfrm>
            <a:off x="602429" y="750725"/>
            <a:ext cx="688491" cy="474093"/>
          </a:xfrm>
        </p:spPr>
        <p:txBody>
          <a:bodyPr>
            <a:noAutofit/>
          </a:bodyPr>
          <a:lstStyle>
            <a:lvl1pPr marL="0" indent="0" algn="r">
              <a:buNone/>
              <a:defRPr sz="18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6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8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78CB08-916B-4955-ACEA-C66934A39553}" type="datetimeFigureOut">
              <a:rPr lang="zh-TW" altLang="en-US"/>
            </a:fld>
            <a:endParaRPr lang="zh-TW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幻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CBC582-6996-4662-91A5-25C0E6297F4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98497" y="710139"/>
            <a:ext cx="7288317" cy="51467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25">
                <a:solidFill>
                  <a:srgbClr val="092E85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3" y="1404121"/>
            <a:ext cx="8229612" cy="319131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二级</a:t>
            </a:r>
            <a:endParaRPr lang="zh-CN" altLang="en-US" noProof="1"/>
          </a:p>
          <a:p>
            <a:pPr lvl="2"/>
            <a:r>
              <a:rPr lang="zh-CN" altLang="en-US" noProof="1"/>
              <a:t>三级</a:t>
            </a:r>
            <a:endParaRPr lang="zh-CN" altLang="en-US" noProof="1"/>
          </a:p>
          <a:p>
            <a:pPr lvl="3"/>
            <a:r>
              <a:rPr lang="zh-CN" altLang="en-US" noProof="1"/>
              <a:t>四级</a:t>
            </a:r>
            <a:endParaRPr lang="zh-CN" altLang="en-US" noProof="1"/>
          </a:p>
          <a:p>
            <a:pPr lvl="4"/>
            <a:r>
              <a:rPr lang="zh-CN" altLang="en-US" noProof="1"/>
              <a:t>五级</a:t>
            </a:r>
            <a:endParaRPr lang="zh-CN" altLang="en-US" noProof="1"/>
          </a:p>
        </p:txBody>
      </p:sp>
      <p:sp>
        <p:nvSpPr>
          <p:cNvPr id="7" name="副标题 2"/>
          <p:cNvSpPr>
            <a:spLocks noGrp="1"/>
          </p:cNvSpPr>
          <p:nvPr>
            <p:ph type="subTitle" idx="13"/>
          </p:nvPr>
        </p:nvSpPr>
        <p:spPr>
          <a:xfrm>
            <a:off x="602429" y="750725"/>
            <a:ext cx="688491" cy="474093"/>
          </a:xfrm>
        </p:spPr>
        <p:txBody>
          <a:bodyPr>
            <a:noAutofit/>
          </a:bodyPr>
          <a:lstStyle>
            <a:lvl1pPr marL="0" indent="0" algn="r">
              <a:buNone/>
              <a:defRPr sz="18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6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8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78CB08-916B-4955-ACEA-C66934A39553}" type="datetimeFigureOut">
              <a:rPr lang="zh-TW" altLang="en-US"/>
            </a:fld>
            <a:endParaRPr lang="zh-TW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幻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CBC582-6996-4662-91A5-25C0E6297F4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98497" y="710139"/>
            <a:ext cx="7288317" cy="51467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25">
                <a:solidFill>
                  <a:srgbClr val="092E85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3" y="1404121"/>
            <a:ext cx="8229612" cy="319131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二级</a:t>
            </a:r>
            <a:endParaRPr lang="zh-CN" altLang="en-US" noProof="1"/>
          </a:p>
          <a:p>
            <a:pPr lvl="2"/>
            <a:r>
              <a:rPr lang="zh-CN" altLang="en-US" noProof="1"/>
              <a:t>三级</a:t>
            </a:r>
            <a:endParaRPr lang="zh-CN" altLang="en-US" noProof="1"/>
          </a:p>
          <a:p>
            <a:pPr lvl="3"/>
            <a:r>
              <a:rPr lang="zh-CN" altLang="en-US" noProof="1"/>
              <a:t>四级</a:t>
            </a:r>
            <a:endParaRPr lang="zh-CN" altLang="en-US" noProof="1"/>
          </a:p>
          <a:p>
            <a:pPr lvl="4"/>
            <a:r>
              <a:rPr lang="zh-CN" altLang="en-US" noProof="1"/>
              <a:t>五级</a:t>
            </a:r>
            <a:endParaRPr lang="zh-CN" altLang="en-US" noProof="1"/>
          </a:p>
        </p:txBody>
      </p:sp>
      <p:sp>
        <p:nvSpPr>
          <p:cNvPr id="7" name="副标题 2"/>
          <p:cNvSpPr>
            <a:spLocks noGrp="1"/>
          </p:cNvSpPr>
          <p:nvPr>
            <p:ph type="subTitle" idx="13"/>
          </p:nvPr>
        </p:nvSpPr>
        <p:spPr>
          <a:xfrm>
            <a:off x="602429" y="750725"/>
            <a:ext cx="688491" cy="474093"/>
          </a:xfrm>
        </p:spPr>
        <p:txBody>
          <a:bodyPr>
            <a:noAutofit/>
          </a:bodyPr>
          <a:lstStyle>
            <a:lvl1pPr marL="0" indent="0" algn="r">
              <a:buNone/>
              <a:defRPr sz="18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6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8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78CB08-916B-4955-ACEA-C66934A39553}" type="datetimeFigureOut">
              <a:rPr lang="zh-TW" altLang="en-US"/>
            </a:fld>
            <a:endParaRPr lang="zh-TW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幻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CBC582-6996-4662-91A5-25C0E6297F4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98497" y="710139"/>
            <a:ext cx="7288317" cy="51467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25">
                <a:solidFill>
                  <a:srgbClr val="092E85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3" y="1404121"/>
            <a:ext cx="8229612" cy="319131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二级</a:t>
            </a:r>
            <a:endParaRPr lang="zh-CN" altLang="en-US" noProof="1"/>
          </a:p>
          <a:p>
            <a:pPr lvl="2"/>
            <a:r>
              <a:rPr lang="zh-CN" altLang="en-US" noProof="1"/>
              <a:t>三级</a:t>
            </a:r>
            <a:endParaRPr lang="zh-CN" altLang="en-US" noProof="1"/>
          </a:p>
          <a:p>
            <a:pPr lvl="3"/>
            <a:r>
              <a:rPr lang="zh-CN" altLang="en-US" noProof="1"/>
              <a:t>四级</a:t>
            </a:r>
            <a:endParaRPr lang="zh-CN" altLang="en-US" noProof="1"/>
          </a:p>
          <a:p>
            <a:pPr lvl="4"/>
            <a:r>
              <a:rPr lang="zh-CN" altLang="en-US" noProof="1"/>
              <a:t>五级</a:t>
            </a:r>
            <a:endParaRPr lang="zh-CN" altLang="en-US" noProof="1"/>
          </a:p>
        </p:txBody>
      </p:sp>
      <p:sp>
        <p:nvSpPr>
          <p:cNvPr id="7" name="副标题 2"/>
          <p:cNvSpPr>
            <a:spLocks noGrp="1"/>
          </p:cNvSpPr>
          <p:nvPr>
            <p:ph type="subTitle" idx="13"/>
          </p:nvPr>
        </p:nvSpPr>
        <p:spPr>
          <a:xfrm>
            <a:off x="602429" y="750725"/>
            <a:ext cx="688491" cy="474093"/>
          </a:xfrm>
        </p:spPr>
        <p:txBody>
          <a:bodyPr>
            <a:noAutofit/>
          </a:bodyPr>
          <a:lstStyle>
            <a:lvl1pPr marL="0" indent="0" algn="r">
              <a:buNone/>
              <a:defRPr sz="18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6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8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78CB08-916B-4955-ACEA-C66934A39553}" type="datetimeFigureOut">
              <a:rPr lang="zh-TW" altLang="en-US"/>
            </a:fld>
            <a:endParaRPr lang="zh-TW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幻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CBC582-6996-4662-91A5-25C0E6297F4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8C718-4EAF-405E-AE53-3E094839F3B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10"/>
          <p:cNvSpPr/>
          <p:nvPr userDrawn="1"/>
        </p:nvSpPr>
        <p:spPr>
          <a:xfrm>
            <a:off x="114302" y="314662"/>
            <a:ext cx="151950" cy="1532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8" name="矩形 11"/>
          <p:cNvSpPr/>
          <p:nvPr userDrawn="1"/>
        </p:nvSpPr>
        <p:spPr>
          <a:xfrm>
            <a:off x="114302" y="131186"/>
            <a:ext cx="151950" cy="15329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9" name="矩形 12"/>
          <p:cNvSpPr/>
          <p:nvPr userDrawn="1"/>
        </p:nvSpPr>
        <p:spPr>
          <a:xfrm>
            <a:off x="18829" y="222923"/>
            <a:ext cx="151950" cy="1532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80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8C718-4EAF-405E-AE53-3E094839F3B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10"/>
          <p:cNvSpPr/>
          <p:nvPr userDrawn="1"/>
        </p:nvSpPr>
        <p:spPr>
          <a:xfrm>
            <a:off x="114302" y="314662"/>
            <a:ext cx="151950" cy="1532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8" name="矩形 11"/>
          <p:cNvSpPr/>
          <p:nvPr userDrawn="1"/>
        </p:nvSpPr>
        <p:spPr>
          <a:xfrm>
            <a:off x="114302" y="131186"/>
            <a:ext cx="151950" cy="15329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9" name="矩形 12"/>
          <p:cNvSpPr/>
          <p:nvPr userDrawn="1"/>
        </p:nvSpPr>
        <p:spPr>
          <a:xfrm>
            <a:off x="18829" y="222923"/>
            <a:ext cx="151950" cy="1532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80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8C718-4EAF-405E-AE53-3E094839F3B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10"/>
          <p:cNvSpPr/>
          <p:nvPr userDrawn="1"/>
        </p:nvSpPr>
        <p:spPr>
          <a:xfrm>
            <a:off x="114302" y="314662"/>
            <a:ext cx="151950" cy="1532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8" name="矩形 11"/>
          <p:cNvSpPr/>
          <p:nvPr userDrawn="1"/>
        </p:nvSpPr>
        <p:spPr>
          <a:xfrm>
            <a:off x="114302" y="131186"/>
            <a:ext cx="151950" cy="15329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9" name="矩形 12"/>
          <p:cNvSpPr/>
          <p:nvPr userDrawn="1"/>
        </p:nvSpPr>
        <p:spPr>
          <a:xfrm>
            <a:off x="18829" y="222923"/>
            <a:ext cx="151950" cy="1532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80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98497" y="710136"/>
            <a:ext cx="7288317" cy="51467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700">
                <a:solidFill>
                  <a:srgbClr val="092E85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1" y="1404121"/>
            <a:ext cx="8229612" cy="319131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二级</a:t>
            </a:r>
            <a:endParaRPr lang="zh-CN" altLang="en-US" noProof="1"/>
          </a:p>
          <a:p>
            <a:pPr lvl="2"/>
            <a:r>
              <a:rPr lang="zh-CN" altLang="en-US" noProof="1"/>
              <a:t>三级</a:t>
            </a:r>
            <a:endParaRPr lang="zh-CN" altLang="en-US" noProof="1"/>
          </a:p>
          <a:p>
            <a:pPr lvl="3"/>
            <a:r>
              <a:rPr lang="zh-CN" altLang="en-US" noProof="1"/>
              <a:t>四级</a:t>
            </a:r>
            <a:endParaRPr lang="zh-CN" altLang="en-US" noProof="1"/>
          </a:p>
          <a:p>
            <a:pPr lvl="4"/>
            <a:r>
              <a:rPr lang="zh-CN" altLang="en-US" noProof="1"/>
              <a:t>五级</a:t>
            </a:r>
            <a:endParaRPr lang="zh-CN" altLang="en-US" noProof="1"/>
          </a:p>
        </p:txBody>
      </p:sp>
      <p:sp>
        <p:nvSpPr>
          <p:cNvPr id="7" name="副标题 2"/>
          <p:cNvSpPr>
            <a:spLocks noGrp="1"/>
          </p:cNvSpPr>
          <p:nvPr>
            <p:ph type="subTitle" idx="13"/>
          </p:nvPr>
        </p:nvSpPr>
        <p:spPr>
          <a:xfrm>
            <a:off x="602430" y="750722"/>
            <a:ext cx="688490" cy="474093"/>
          </a:xfrm>
        </p:spPr>
        <p:txBody>
          <a:bodyPr>
            <a:noAutofit/>
          </a:bodyPr>
          <a:lstStyle>
            <a:lvl1pPr marL="0" indent="0" algn="r">
              <a:buNone/>
              <a:defRPr sz="2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8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78CB08-916B-4955-ACEA-C66934A39553}" type="datetimeFigureOut">
              <a:rPr lang="zh-TW" altLang="en-US"/>
            </a:fld>
            <a:endParaRPr lang="zh-TW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幻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CBC582-6996-4662-91A5-25C0E6297F4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E3BE3-B967-4CAF-86E4-C886371B95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EE14C-485C-475A-A4AC-09D751B2B7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6" Type="http://schemas.openxmlformats.org/officeDocument/2006/relationships/theme" Target="../theme/theme1.xml"/><Relationship Id="rId35" Type="http://schemas.openxmlformats.org/officeDocument/2006/relationships/image" Target="../media/image1.jpeg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</a:fld>
            <a:endParaRPr 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9844" y="2723"/>
            <a:ext cx="9144000" cy="514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44.png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5.png"/><Relationship Id="rId2" Type="http://schemas.microsoft.com/office/2007/relationships/media" Target="../media/media1.wmv"/><Relationship Id="rId1" Type="http://schemas.openxmlformats.org/officeDocument/2006/relationships/video" Target="../media/media1.wmv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1.GIF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3.jpeg"/><Relationship Id="rId1" Type="http://schemas.openxmlformats.org/officeDocument/2006/relationships/image" Target="../media/image52.GIF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6.GIF"/><Relationship Id="rId2" Type="http://schemas.openxmlformats.org/officeDocument/2006/relationships/image" Target="../media/image55.GIF"/><Relationship Id="rId1" Type="http://schemas.openxmlformats.org/officeDocument/2006/relationships/image" Target="../media/image54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7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9.jpeg"/><Relationship Id="rId2" Type="http://schemas.openxmlformats.org/officeDocument/2006/relationships/hyperlink" Target="https://www.arduino.cc/en/Guide/HomePage" TargetMode="External"/><Relationship Id="rId1" Type="http://schemas.openxmlformats.org/officeDocument/2006/relationships/hyperlink" Target="https://www.arduino.cc/en/Main/ArduinoBoardMicro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3.png"/><Relationship Id="rId1" Type="http://schemas.openxmlformats.org/officeDocument/2006/relationships/image" Target="../media/image5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.GIF"/><Relationship Id="rId3" Type="http://schemas.openxmlformats.org/officeDocument/2006/relationships/image" Target="../media/image11.jpeg"/><Relationship Id="rId2" Type="http://schemas.openxmlformats.org/officeDocument/2006/relationships/image" Target="../media/image10.GIF"/><Relationship Id="rId1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2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t="5097" r="21875" b="5097"/>
          <a:stretch>
            <a:fillRect/>
          </a:stretch>
        </p:blipFill>
        <p:spPr>
          <a:xfrm>
            <a:off x="5091589" y="518925"/>
            <a:ext cx="3600000" cy="3600000"/>
          </a:xfrm>
          <a:prstGeom prst="flowChartConnector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423" y="518925"/>
            <a:ext cx="3609473" cy="3600000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251520" y="2406828"/>
            <a:ext cx="5169917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67544" y="1093842"/>
            <a:ext cx="472917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zh-CN" altLang="en-US" sz="4400" b="1" spc="225" dirty="0" smtClean="0">
                <a:solidFill>
                  <a:srgbClr val="C00000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微软雅黑" panose="020B0503020204020204" pitchFamily="34" charset="-122"/>
              </a:rPr>
              <a:t>极简手册</a:t>
            </a:r>
            <a:endParaRPr lang="en-US" altLang="zh-CN" sz="4400" b="1" spc="225" dirty="0" smtClean="0">
              <a:solidFill>
                <a:srgbClr val="C00000"/>
              </a:solidFill>
              <a:latin typeface="华文行楷" panose="02010800040101010101" pitchFamily="2" charset="-122"/>
              <a:ea typeface="华文行楷" panose="02010800040101010101" pitchFamily="2" charset="-122"/>
              <a:sym typeface="微软雅黑" panose="020B0503020204020204" pitchFamily="34" charset="-122"/>
            </a:endParaRPr>
          </a:p>
          <a:p>
            <a:pPr algn="r">
              <a:defRPr/>
            </a:pPr>
            <a:r>
              <a:rPr lang="zh-CN" altLang="en-US" sz="4400" b="1" spc="225" dirty="0" smtClean="0">
                <a:solidFill>
                  <a:srgbClr val="C00000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微软雅黑" panose="020B0503020204020204" pitchFamily="34" charset="-122"/>
              </a:rPr>
              <a:t>自动控制</a:t>
            </a:r>
            <a:r>
              <a:rPr lang="en-US" altLang="zh-CN" sz="4400" b="1" spc="225" dirty="0" smtClean="0">
                <a:solidFill>
                  <a:srgbClr val="C00000"/>
                </a:solidFill>
                <a:ea typeface="华文行楷" panose="02010800040101010101" pitchFamily="2" charset="-122"/>
                <a:sym typeface="微软雅黑" panose="020B0503020204020204" pitchFamily="34" charset="-122"/>
              </a:rPr>
              <a:t>PID</a:t>
            </a:r>
            <a:r>
              <a:rPr lang="zh-CN" altLang="en-US" sz="4400" b="1" spc="225" dirty="0" smtClean="0">
                <a:solidFill>
                  <a:srgbClr val="C00000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微软雅黑" panose="020B0503020204020204" pitchFamily="34" charset="-122"/>
              </a:rPr>
              <a:t>解析</a:t>
            </a:r>
            <a:endParaRPr lang="zh-CN" altLang="en-US" sz="4400" b="1" spc="225" dirty="0">
              <a:solidFill>
                <a:srgbClr val="C00000"/>
              </a:solidFill>
              <a:latin typeface="华文行楷" panose="02010800040101010101" pitchFamily="2" charset="-122"/>
              <a:ea typeface="华文行楷" panose="020108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62715" y="3057095"/>
            <a:ext cx="13708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zh-CN" altLang="en-US" sz="4400" b="1" spc="225" dirty="0" smtClean="0">
                <a:solidFill>
                  <a:srgbClr val="C00000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微软雅黑" panose="020B0503020204020204" pitchFamily="34" charset="-122"/>
              </a:rPr>
              <a:t>刘闯</a:t>
            </a:r>
            <a:endParaRPr lang="zh-CN" altLang="en-US" sz="4400" b="1" spc="225" dirty="0">
              <a:solidFill>
                <a:srgbClr val="C00000"/>
              </a:solidFill>
              <a:latin typeface="华文行楷" panose="02010800040101010101" pitchFamily="2" charset="-122"/>
              <a:ea typeface="华文行楷" panose="02010800040101010101" pitchFamily="2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987824" y="123566"/>
            <a:ext cx="2880320" cy="792000"/>
            <a:chOff x="2987824" y="123566"/>
            <a:chExt cx="2880320" cy="792000"/>
          </a:xfrm>
        </p:grpSpPr>
        <p:sp>
          <p:nvSpPr>
            <p:cNvPr id="4" name="TextBox 16"/>
            <p:cNvSpPr txBox="1"/>
            <p:nvPr/>
          </p:nvSpPr>
          <p:spPr>
            <a:xfrm>
              <a:off x="3888115" y="227179"/>
              <a:ext cx="198002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14350" lvl="1" indent="-514350"/>
              <a:r>
                <a:rPr lang="zh-CN" altLang="en-US" sz="3200" b="1" spc="300" dirty="0" smtClean="0">
                  <a:solidFill>
                    <a:srgbClr val="941F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电机</a:t>
              </a:r>
              <a:r>
                <a:rPr lang="zh-CN" altLang="en-US" sz="3200" b="1" spc="300" dirty="0">
                  <a:solidFill>
                    <a:srgbClr val="941F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驱动</a:t>
              </a:r>
              <a:endParaRPr lang="zh-CN" altLang="en-US" sz="3200" spc="3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2987824" y="123566"/>
              <a:ext cx="792000" cy="792000"/>
              <a:chOff x="3203848" y="123566"/>
              <a:chExt cx="792000" cy="792000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3203848" y="123566"/>
                <a:ext cx="792000" cy="792000"/>
              </a:xfrm>
              <a:prstGeom prst="ellipse">
                <a:avLst/>
              </a:prstGeom>
              <a:solidFill>
                <a:srgbClr val="941F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347864" y="267582"/>
                <a:ext cx="50405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3" name="矩形 12"/>
          <p:cNvSpPr/>
          <p:nvPr/>
        </p:nvSpPr>
        <p:spPr>
          <a:xfrm>
            <a:off x="434042" y="1263954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为什么需要驱动？</a:t>
            </a:r>
            <a:endParaRPr lang="zh-CN" altLang="en-US" sz="3200" dirty="0">
              <a:solidFill>
                <a:srgbClr val="203864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012533"/>
            <a:ext cx="3467616" cy="1406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687042"/>
            <a:ext cx="2189758" cy="1964828"/>
          </a:xfrm>
          <a:prstGeom prst="ellipse">
            <a:avLst/>
          </a:prstGeom>
          <a:ln w="9525">
            <a:noFill/>
            <a:miter lim="800000"/>
            <a:headEnd/>
            <a:tailEnd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544" y="1884858"/>
            <a:ext cx="1825624" cy="164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矩形 16"/>
          <p:cNvSpPr/>
          <p:nvPr/>
        </p:nvSpPr>
        <p:spPr>
          <a:xfrm>
            <a:off x="621172" y="3867894"/>
            <a:ext cx="705032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rgbClr val="941F23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控制器输出电流仅</a:t>
            </a:r>
            <a:r>
              <a:rPr lang="en-US" altLang="zh-CN" sz="3200" dirty="0" smtClean="0">
                <a:solidFill>
                  <a:srgbClr val="941F23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20mA</a:t>
            </a:r>
            <a:r>
              <a:rPr lang="zh-CN" altLang="en-US" sz="3200" dirty="0" smtClean="0">
                <a:solidFill>
                  <a:srgbClr val="941F23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，带不动电机</a:t>
            </a:r>
            <a:endParaRPr lang="en-US" altLang="zh-CN" sz="3200" dirty="0" smtClean="0">
              <a:solidFill>
                <a:srgbClr val="941F23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sz="3200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驱动模块把</a:t>
            </a:r>
            <a:r>
              <a:rPr lang="en-US" altLang="zh-CN" sz="3200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IO</a:t>
            </a:r>
            <a:r>
              <a:rPr lang="zh-CN" altLang="en-US" sz="3200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信号转为大电流输出</a:t>
            </a:r>
            <a:endParaRPr lang="zh-CN" altLang="en-US" sz="3200" dirty="0">
              <a:solidFill>
                <a:srgbClr val="203864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987824" y="123566"/>
            <a:ext cx="2880320" cy="792000"/>
            <a:chOff x="2987824" y="123566"/>
            <a:chExt cx="2880320" cy="792000"/>
          </a:xfrm>
        </p:grpSpPr>
        <p:sp>
          <p:nvSpPr>
            <p:cNvPr id="4" name="TextBox 16"/>
            <p:cNvSpPr txBox="1"/>
            <p:nvPr/>
          </p:nvSpPr>
          <p:spPr>
            <a:xfrm>
              <a:off x="3888115" y="227179"/>
              <a:ext cx="198002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14350" lvl="1" indent="-514350"/>
              <a:r>
                <a:rPr lang="zh-CN" altLang="en-US" sz="3200" b="1" spc="300" dirty="0" smtClean="0">
                  <a:solidFill>
                    <a:srgbClr val="941F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电机</a:t>
              </a:r>
              <a:r>
                <a:rPr lang="zh-CN" altLang="en-US" sz="3200" b="1" spc="300" dirty="0">
                  <a:solidFill>
                    <a:srgbClr val="941F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驱动</a:t>
              </a:r>
              <a:endParaRPr lang="zh-CN" altLang="en-US" sz="3200" spc="3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2987824" y="123566"/>
              <a:ext cx="792000" cy="792000"/>
              <a:chOff x="3203848" y="123566"/>
              <a:chExt cx="792000" cy="792000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3203848" y="123566"/>
                <a:ext cx="792000" cy="792000"/>
              </a:xfrm>
              <a:prstGeom prst="ellipse">
                <a:avLst/>
              </a:prstGeom>
              <a:solidFill>
                <a:srgbClr val="941F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347864" y="267582"/>
                <a:ext cx="50405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20" y="964343"/>
            <a:ext cx="7354788" cy="412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/>
        </p:nvSpPr>
        <p:spPr>
          <a:xfrm>
            <a:off x="6574339" y="906855"/>
            <a:ext cx="1689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TB6612</a:t>
            </a:r>
            <a:endParaRPr lang="zh-CN" altLang="en-US" sz="3200" dirty="0">
              <a:solidFill>
                <a:srgbClr val="203864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987824" y="123566"/>
            <a:ext cx="2880320" cy="792000"/>
            <a:chOff x="2987824" y="123566"/>
            <a:chExt cx="2880320" cy="792000"/>
          </a:xfrm>
        </p:grpSpPr>
        <p:sp>
          <p:nvSpPr>
            <p:cNvPr id="4" name="TextBox 16"/>
            <p:cNvSpPr txBox="1"/>
            <p:nvPr/>
          </p:nvSpPr>
          <p:spPr>
            <a:xfrm>
              <a:off x="3888115" y="227179"/>
              <a:ext cx="198002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14350" lvl="1" indent="-514350"/>
              <a:r>
                <a:rPr lang="zh-CN" altLang="en-US" sz="3200" b="1" spc="300" dirty="0" smtClean="0">
                  <a:solidFill>
                    <a:srgbClr val="941F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电机</a:t>
              </a:r>
              <a:r>
                <a:rPr lang="zh-CN" altLang="en-US" sz="3200" b="1" spc="300" dirty="0">
                  <a:solidFill>
                    <a:srgbClr val="941F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驱动</a:t>
              </a:r>
              <a:endParaRPr lang="zh-CN" altLang="en-US" sz="3200" spc="3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2987824" y="123566"/>
              <a:ext cx="792000" cy="792000"/>
              <a:chOff x="3203848" y="123566"/>
              <a:chExt cx="792000" cy="792000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3203848" y="123566"/>
                <a:ext cx="792000" cy="792000"/>
              </a:xfrm>
              <a:prstGeom prst="ellipse">
                <a:avLst/>
              </a:prstGeom>
              <a:solidFill>
                <a:srgbClr val="941F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347864" y="267582"/>
                <a:ext cx="50405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3" name="矩形 12"/>
          <p:cNvSpPr/>
          <p:nvPr/>
        </p:nvSpPr>
        <p:spPr>
          <a:xfrm>
            <a:off x="7020272" y="1131590"/>
            <a:ext cx="205172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真值表</a:t>
            </a:r>
            <a:endParaRPr lang="en-US" altLang="zh-CN" sz="2800" dirty="0" smtClean="0">
              <a:solidFill>
                <a:srgbClr val="203864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en-US" altLang="zh-CN" sz="2400" dirty="0" smtClean="0">
                <a:solidFill>
                  <a:srgbClr val="941F23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H-</a:t>
            </a:r>
            <a:r>
              <a:rPr lang="zh-CN" altLang="en-US" sz="2400" dirty="0" smtClean="0">
                <a:solidFill>
                  <a:srgbClr val="941F23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高电平</a:t>
            </a:r>
            <a:endParaRPr lang="en-US" altLang="zh-CN" sz="2400" dirty="0" smtClean="0">
              <a:solidFill>
                <a:srgbClr val="941F23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en-US" altLang="zh-CN" sz="2400" dirty="0" smtClean="0">
                <a:solidFill>
                  <a:srgbClr val="941F23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L-</a:t>
            </a:r>
            <a:r>
              <a:rPr lang="zh-CN" altLang="en-US" sz="2400" dirty="0" smtClean="0">
                <a:solidFill>
                  <a:srgbClr val="941F23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低电平</a:t>
            </a:r>
            <a:endParaRPr lang="en-US" altLang="zh-CN" sz="2400" dirty="0" smtClean="0">
              <a:solidFill>
                <a:srgbClr val="941F23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endParaRPr lang="en-US" altLang="zh-CN" sz="2400" dirty="0" smtClean="0">
              <a:solidFill>
                <a:srgbClr val="941F23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en-US" altLang="zh-CN" sz="2400" b="1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Short brake</a:t>
            </a:r>
            <a:endParaRPr lang="en-US" altLang="zh-CN" sz="2400" b="1" dirty="0" smtClean="0">
              <a:solidFill>
                <a:srgbClr val="203864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sz="2400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短路制动</a:t>
            </a:r>
            <a:endParaRPr lang="en-US" altLang="zh-CN" sz="2400" dirty="0" smtClean="0">
              <a:solidFill>
                <a:srgbClr val="203864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endParaRPr lang="en-US" altLang="zh-CN" sz="2400" dirty="0" smtClean="0">
              <a:solidFill>
                <a:srgbClr val="203864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sz="2400" dirty="0">
                <a:solidFill>
                  <a:srgbClr val="941F23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高阻</a:t>
            </a:r>
            <a:r>
              <a:rPr lang="zh-CN" altLang="en-US" sz="2400" dirty="0" smtClean="0">
                <a:solidFill>
                  <a:srgbClr val="941F23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态</a:t>
            </a:r>
            <a:r>
              <a:rPr lang="en-US" altLang="zh-CN" sz="2400" dirty="0" smtClean="0">
                <a:solidFill>
                  <a:srgbClr val="941F23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=</a:t>
            </a:r>
            <a:r>
              <a:rPr lang="zh-CN" altLang="en-US" sz="2400" dirty="0" smtClean="0">
                <a:solidFill>
                  <a:srgbClr val="941F23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断路</a:t>
            </a:r>
            <a:endParaRPr lang="en-US" altLang="zh-CN" sz="2400" dirty="0" smtClean="0">
              <a:solidFill>
                <a:srgbClr val="941F23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sz="2400" dirty="0" smtClean="0">
                <a:solidFill>
                  <a:srgbClr val="941F23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电机保持惯性</a:t>
            </a:r>
            <a:endParaRPr lang="zh-CN" altLang="en-US" sz="2400" dirty="0">
              <a:solidFill>
                <a:srgbClr val="941F23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110100"/>
            <a:ext cx="7005344" cy="3607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323528" y="4659982"/>
            <a:ext cx="8352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短路制动：转速</a:t>
            </a:r>
            <a:r>
              <a:rPr lang="zh-CN" altLang="en-US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越快时效果越</a:t>
            </a:r>
            <a:r>
              <a:rPr lang="zh-CN" altLang="en-US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好，短路后将转子机械能转为绕组铜</a:t>
            </a:r>
            <a:r>
              <a:rPr lang="zh-CN" altLang="en-US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损。</a:t>
            </a:r>
            <a:endParaRPr lang="zh-CN" altLang="en-US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987824" y="123566"/>
            <a:ext cx="2880320" cy="792000"/>
            <a:chOff x="2987824" y="123566"/>
            <a:chExt cx="2880320" cy="792000"/>
          </a:xfrm>
        </p:grpSpPr>
        <p:sp>
          <p:nvSpPr>
            <p:cNvPr id="4" name="TextBox 16"/>
            <p:cNvSpPr txBox="1"/>
            <p:nvPr/>
          </p:nvSpPr>
          <p:spPr>
            <a:xfrm>
              <a:off x="3888115" y="227179"/>
              <a:ext cx="198002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14350" lvl="1" indent="-514350"/>
              <a:r>
                <a:rPr lang="zh-CN" altLang="en-US" sz="3200" b="1" spc="300" dirty="0" smtClean="0">
                  <a:solidFill>
                    <a:srgbClr val="941F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电机</a:t>
              </a:r>
              <a:r>
                <a:rPr lang="zh-CN" altLang="en-US" sz="3200" b="1" spc="300" dirty="0">
                  <a:solidFill>
                    <a:srgbClr val="941F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驱动</a:t>
              </a:r>
              <a:endParaRPr lang="zh-CN" altLang="en-US" sz="3200" spc="3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2987824" y="123566"/>
              <a:ext cx="792000" cy="792000"/>
              <a:chOff x="3203848" y="123566"/>
              <a:chExt cx="792000" cy="792000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3203848" y="123566"/>
                <a:ext cx="792000" cy="792000"/>
              </a:xfrm>
              <a:prstGeom prst="ellipse">
                <a:avLst/>
              </a:prstGeom>
              <a:solidFill>
                <a:srgbClr val="941F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347864" y="267582"/>
                <a:ext cx="50405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3" name="矩形 12"/>
          <p:cNvSpPr/>
          <p:nvPr/>
        </p:nvSpPr>
        <p:spPr>
          <a:xfrm>
            <a:off x="6820803" y="2532841"/>
            <a:ext cx="16717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死区概念</a:t>
            </a:r>
            <a:endParaRPr lang="en-US" altLang="zh-CN" sz="2400" dirty="0" smtClean="0">
              <a:solidFill>
                <a:srgbClr val="203864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en-US" altLang="zh-CN" sz="2400" dirty="0" smtClean="0">
                <a:solidFill>
                  <a:srgbClr val="941F23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t2-t4</a:t>
            </a:r>
            <a:endParaRPr lang="en-US" altLang="zh-CN" sz="2400" dirty="0" smtClean="0">
              <a:solidFill>
                <a:srgbClr val="941F23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15566"/>
            <a:ext cx="6182457" cy="421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40"/>
          <a:stretch>
            <a:fillRect/>
          </a:stretch>
        </p:blipFill>
        <p:spPr bwMode="auto">
          <a:xfrm>
            <a:off x="5854788" y="3360975"/>
            <a:ext cx="2637739" cy="1659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08"/>
          <a:stretch>
            <a:fillRect/>
          </a:stretch>
        </p:blipFill>
        <p:spPr bwMode="auto">
          <a:xfrm>
            <a:off x="8492527" y="3360974"/>
            <a:ext cx="471961" cy="1659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573708"/>
            <a:ext cx="2673871" cy="1926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987824" y="123566"/>
            <a:ext cx="2880320" cy="792000"/>
            <a:chOff x="2987824" y="123566"/>
            <a:chExt cx="2880320" cy="792000"/>
          </a:xfrm>
        </p:grpSpPr>
        <p:sp>
          <p:nvSpPr>
            <p:cNvPr id="4" name="TextBox 16"/>
            <p:cNvSpPr txBox="1"/>
            <p:nvPr/>
          </p:nvSpPr>
          <p:spPr>
            <a:xfrm>
              <a:off x="3888115" y="227179"/>
              <a:ext cx="198002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14350" lvl="1" indent="-514350"/>
              <a:r>
                <a:rPr lang="zh-CN" altLang="en-US" sz="3200" b="1" spc="300" dirty="0" smtClean="0">
                  <a:solidFill>
                    <a:srgbClr val="941F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减速电机</a:t>
              </a:r>
              <a:endParaRPr lang="zh-CN" altLang="en-US" sz="3200" spc="3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2987824" y="123566"/>
              <a:ext cx="792000" cy="792000"/>
              <a:chOff x="3203848" y="123566"/>
              <a:chExt cx="792000" cy="792000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3203848" y="123566"/>
                <a:ext cx="792000" cy="792000"/>
              </a:xfrm>
              <a:prstGeom prst="ellipse">
                <a:avLst/>
              </a:prstGeom>
              <a:solidFill>
                <a:srgbClr val="941F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347864" y="267582"/>
                <a:ext cx="50405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3" name="矩形 12"/>
          <p:cNvSpPr/>
          <p:nvPr/>
        </p:nvSpPr>
        <p:spPr>
          <a:xfrm>
            <a:off x="6408711" y="1635646"/>
            <a:ext cx="205172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941F23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输出轴长度</a:t>
            </a:r>
            <a:endParaRPr lang="en-US" altLang="zh-CN" sz="2400" dirty="0" smtClean="0">
              <a:solidFill>
                <a:srgbClr val="941F23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sz="2400" dirty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长轴</a:t>
            </a:r>
            <a:endParaRPr lang="en-US" altLang="zh-CN" sz="2400" dirty="0" smtClean="0">
              <a:solidFill>
                <a:srgbClr val="203864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sz="2400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短轴</a:t>
            </a:r>
            <a:endParaRPr lang="en-US" altLang="zh-CN" sz="2400" dirty="0" smtClean="0">
              <a:solidFill>
                <a:srgbClr val="203864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endParaRPr lang="en-US" altLang="zh-CN" sz="2400" dirty="0" smtClean="0">
              <a:solidFill>
                <a:srgbClr val="203864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sz="2400" dirty="0" smtClean="0">
                <a:solidFill>
                  <a:srgbClr val="941F23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输出轴方向</a:t>
            </a:r>
            <a:endParaRPr lang="en-US" altLang="zh-CN" sz="2400" dirty="0" smtClean="0">
              <a:solidFill>
                <a:srgbClr val="941F23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sz="2400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中心</a:t>
            </a:r>
            <a:r>
              <a:rPr lang="en-US" altLang="zh-CN" sz="2400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/</a:t>
            </a:r>
            <a:r>
              <a:rPr lang="zh-CN" altLang="en-US" sz="2400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直出轴</a:t>
            </a:r>
            <a:endParaRPr lang="en-US" altLang="zh-CN" sz="2400" dirty="0" smtClean="0">
              <a:solidFill>
                <a:srgbClr val="203864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en-US" altLang="zh-CN" sz="2400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180</a:t>
            </a:r>
            <a:r>
              <a:rPr lang="zh-CN" altLang="en-US" sz="2400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度</a:t>
            </a:r>
            <a:r>
              <a:rPr lang="en-US" altLang="zh-CN" sz="2400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/</a:t>
            </a:r>
            <a:r>
              <a:rPr lang="zh-CN" altLang="en-US" sz="2400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反向</a:t>
            </a:r>
            <a:endParaRPr lang="en-US" altLang="zh-CN" sz="2400" dirty="0" smtClean="0">
              <a:solidFill>
                <a:srgbClr val="203864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sz="2400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垂直出轴</a:t>
            </a:r>
            <a:endParaRPr lang="en-US" altLang="zh-CN" sz="2400" dirty="0" smtClean="0">
              <a:solidFill>
                <a:srgbClr val="203864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sz="2400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双出轴</a:t>
            </a:r>
            <a:endParaRPr lang="zh-CN" altLang="en-US" sz="2400" dirty="0">
              <a:solidFill>
                <a:srgbClr val="203864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059582"/>
            <a:ext cx="2448272" cy="1911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66" r="8109" b="12838"/>
          <a:stretch>
            <a:fillRect/>
          </a:stretch>
        </p:blipFill>
        <p:spPr bwMode="auto">
          <a:xfrm>
            <a:off x="6120679" y="915566"/>
            <a:ext cx="2555777" cy="675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92" y="3110449"/>
            <a:ext cx="1879476" cy="1811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561" y="3219822"/>
            <a:ext cx="2314575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163" y="1153052"/>
            <a:ext cx="2404973" cy="1817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987824" y="123566"/>
            <a:ext cx="2880320" cy="792000"/>
            <a:chOff x="2987824" y="123566"/>
            <a:chExt cx="2880320" cy="792000"/>
          </a:xfrm>
        </p:grpSpPr>
        <p:sp>
          <p:nvSpPr>
            <p:cNvPr id="4" name="TextBox 16"/>
            <p:cNvSpPr txBox="1"/>
            <p:nvPr/>
          </p:nvSpPr>
          <p:spPr>
            <a:xfrm>
              <a:off x="3888115" y="227179"/>
              <a:ext cx="198002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14350" lvl="1" indent="-514350"/>
              <a:r>
                <a:rPr lang="zh-CN" altLang="en-US" sz="3200" b="1" spc="300" dirty="0" smtClean="0">
                  <a:solidFill>
                    <a:srgbClr val="941F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电机联动</a:t>
              </a:r>
              <a:endParaRPr lang="zh-CN" altLang="en-US" sz="3200" spc="3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2987824" y="123566"/>
              <a:ext cx="792000" cy="792000"/>
              <a:chOff x="3203848" y="123566"/>
              <a:chExt cx="792000" cy="792000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3203848" y="123566"/>
                <a:ext cx="792000" cy="792000"/>
              </a:xfrm>
              <a:prstGeom prst="ellipse">
                <a:avLst/>
              </a:prstGeom>
              <a:solidFill>
                <a:srgbClr val="941F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347864" y="267582"/>
                <a:ext cx="50405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3" name="矩形 12"/>
          <p:cNvSpPr/>
          <p:nvPr/>
        </p:nvSpPr>
        <p:spPr>
          <a:xfrm>
            <a:off x="323528" y="2637897"/>
            <a:ext cx="20517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刚性</a:t>
            </a:r>
            <a:r>
              <a:rPr lang="zh-CN" altLang="en-US" sz="2800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联轴器</a:t>
            </a:r>
            <a:endParaRPr lang="en-US" altLang="zh-CN" sz="2800" dirty="0" smtClean="0">
              <a:solidFill>
                <a:srgbClr val="203864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76084"/>
            <a:ext cx="1885130" cy="1367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87574"/>
            <a:ext cx="2599845" cy="200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3"/>
          <p:cNvSpPr/>
          <p:nvPr/>
        </p:nvSpPr>
        <p:spPr>
          <a:xfrm>
            <a:off x="3131840" y="3004191"/>
            <a:ext cx="19643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梅花联轴器</a:t>
            </a:r>
            <a:endParaRPr lang="en-US" altLang="zh-CN" sz="2800" dirty="0" smtClean="0">
              <a:solidFill>
                <a:srgbClr val="203864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847" y="732962"/>
            <a:ext cx="1294833" cy="155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矩形 16"/>
          <p:cNvSpPr/>
          <p:nvPr/>
        </p:nvSpPr>
        <p:spPr>
          <a:xfrm>
            <a:off x="5666352" y="2311694"/>
            <a:ext cx="14045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双膜片</a:t>
            </a:r>
            <a:endParaRPr lang="en-US" altLang="zh-CN" sz="2800" dirty="0" smtClean="0">
              <a:solidFill>
                <a:srgbClr val="203864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sz="2800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联轴器</a:t>
            </a:r>
            <a:endParaRPr lang="en-US" altLang="zh-CN" sz="2800" dirty="0" smtClean="0">
              <a:solidFill>
                <a:srgbClr val="203864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925" y="1090952"/>
            <a:ext cx="1870032" cy="93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矩形 17"/>
          <p:cNvSpPr/>
          <p:nvPr/>
        </p:nvSpPr>
        <p:spPr>
          <a:xfrm>
            <a:off x="7332548" y="2066482"/>
            <a:ext cx="14045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万向节</a:t>
            </a:r>
            <a:endParaRPr lang="en-US" altLang="zh-CN" sz="2800" dirty="0" smtClean="0">
              <a:solidFill>
                <a:srgbClr val="203864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sz="2800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联轴器</a:t>
            </a:r>
            <a:endParaRPr lang="en-US" altLang="zh-CN" sz="2800" dirty="0" smtClean="0">
              <a:solidFill>
                <a:srgbClr val="203864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40" y="3161117"/>
            <a:ext cx="2655560" cy="1526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/>
          <p:cNvSpPr/>
          <p:nvPr/>
        </p:nvSpPr>
        <p:spPr>
          <a:xfrm>
            <a:off x="635495" y="4640818"/>
            <a:ext cx="21363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同步轮</a:t>
            </a:r>
            <a:r>
              <a:rPr lang="en-US" altLang="zh-CN" sz="2800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/</a:t>
            </a:r>
            <a:r>
              <a:rPr lang="zh-CN" altLang="en-US" sz="2800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带</a:t>
            </a:r>
            <a:endParaRPr lang="en-US" altLang="zh-CN" sz="2800" dirty="0" smtClean="0">
              <a:solidFill>
                <a:srgbClr val="203864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763" y="3527411"/>
            <a:ext cx="1788220" cy="1470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矩形 20"/>
          <p:cNvSpPr/>
          <p:nvPr/>
        </p:nvSpPr>
        <p:spPr>
          <a:xfrm>
            <a:off x="7301918" y="4032739"/>
            <a:ext cx="175585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丝杠滑台线性模组</a:t>
            </a:r>
            <a:endParaRPr lang="en-US" altLang="zh-CN" sz="2800" dirty="0" smtClean="0">
              <a:solidFill>
                <a:srgbClr val="203864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465" y="3240544"/>
            <a:ext cx="2224040" cy="1923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987824" y="123566"/>
            <a:ext cx="2880320" cy="792000"/>
            <a:chOff x="2987824" y="123566"/>
            <a:chExt cx="2880320" cy="792000"/>
          </a:xfrm>
        </p:grpSpPr>
        <p:sp>
          <p:nvSpPr>
            <p:cNvPr id="4" name="TextBox 16"/>
            <p:cNvSpPr txBox="1"/>
            <p:nvPr/>
          </p:nvSpPr>
          <p:spPr>
            <a:xfrm>
              <a:off x="3888115" y="227179"/>
              <a:ext cx="198002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14350" lvl="1" indent="-514350"/>
              <a:r>
                <a:rPr lang="zh-CN" altLang="en-US" sz="3200" b="1" spc="300" dirty="0" smtClean="0">
                  <a:solidFill>
                    <a:srgbClr val="941F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三维平台</a:t>
              </a:r>
              <a:endParaRPr lang="zh-CN" altLang="en-US" sz="3200" spc="3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2987824" y="123566"/>
              <a:ext cx="792000" cy="792000"/>
              <a:chOff x="3203848" y="123566"/>
              <a:chExt cx="792000" cy="792000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3203848" y="123566"/>
                <a:ext cx="792000" cy="792000"/>
              </a:xfrm>
              <a:prstGeom prst="ellipse">
                <a:avLst/>
              </a:prstGeom>
              <a:solidFill>
                <a:srgbClr val="941F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347864" y="267582"/>
                <a:ext cx="50405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2" name="三轴运动_1.wm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60392" y="987574"/>
            <a:ext cx="7040000" cy="396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843808" y="123566"/>
            <a:ext cx="3728309" cy="792000"/>
            <a:chOff x="2987824" y="123566"/>
            <a:chExt cx="3728309" cy="792000"/>
          </a:xfrm>
        </p:grpSpPr>
        <p:sp>
          <p:nvSpPr>
            <p:cNvPr id="4" name="TextBox 16"/>
            <p:cNvSpPr txBox="1"/>
            <p:nvPr/>
          </p:nvSpPr>
          <p:spPr>
            <a:xfrm>
              <a:off x="3888115" y="227179"/>
              <a:ext cx="28280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14350" lvl="1" indent="-514350"/>
              <a:r>
                <a:rPr lang="zh-CN" altLang="en-US" sz="3200" b="1" spc="300" dirty="0" smtClean="0">
                  <a:solidFill>
                    <a:srgbClr val="941F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自动控制</a:t>
              </a:r>
              <a:r>
                <a:rPr lang="en-US" altLang="zh-CN" sz="3200" b="1" spc="300" dirty="0" smtClean="0">
                  <a:solidFill>
                    <a:srgbClr val="941F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PID</a:t>
              </a:r>
              <a:endParaRPr lang="zh-CN" altLang="en-US" sz="3200" spc="3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2987824" y="123566"/>
              <a:ext cx="792000" cy="792000"/>
              <a:chOff x="3203848" y="123566"/>
              <a:chExt cx="792000" cy="792000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3203848" y="123566"/>
                <a:ext cx="792000" cy="792000"/>
              </a:xfrm>
              <a:prstGeom prst="ellipse">
                <a:avLst/>
              </a:prstGeom>
              <a:solidFill>
                <a:srgbClr val="941F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347864" y="267582"/>
                <a:ext cx="50405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32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aphicFrame>
        <p:nvGraphicFramePr>
          <p:cNvPr id="21" name="表格 20"/>
          <p:cNvGraphicFramePr/>
          <p:nvPr/>
        </p:nvGraphicFramePr>
        <p:xfrm>
          <a:off x="123000" y="1059582"/>
          <a:ext cx="8913495" cy="86409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971165"/>
                <a:gridCol w="2971165"/>
                <a:gridCol w="2971165"/>
              </a:tblGrid>
              <a:tr h="864096">
                <a:tc>
                  <a:txBody>
                    <a:bodyPr/>
                    <a:lstStyle/>
                    <a:p>
                      <a:pPr marL="514350" lvl="1" indent="-514350" algn="ctr"/>
                      <a:r>
                        <a:rPr lang="en-US" altLang="zh-CN" sz="2400" b="1" spc="3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</a:t>
                      </a:r>
                      <a:r>
                        <a:rPr lang="zh-CN" altLang="en-US" sz="2400" b="1" spc="3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比例</a:t>
                      </a:r>
                      <a:endParaRPr lang="en-US" altLang="zh-CN" sz="2400" b="1" spc="3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spc="3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</a:t>
                      </a:r>
                      <a:r>
                        <a:rPr lang="zh-CN" altLang="en-US" sz="2400" b="1" spc="3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积分</a:t>
                      </a:r>
                      <a:endParaRPr lang="en-US" altLang="zh-CN" sz="2400" b="1" spc="3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514350" lvl="1" indent="-514350" algn="ctr"/>
                      <a:r>
                        <a:rPr lang="en-US" altLang="zh-CN" sz="2400" b="1" spc="3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</a:t>
                      </a:r>
                      <a:r>
                        <a:rPr lang="zh-CN" altLang="en-US" sz="2400" b="1" spc="3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微分</a:t>
                      </a:r>
                      <a:endParaRPr lang="en-US" altLang="zh-CN" sz="2400" b="1" spc="3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84" y="2283718"/>
            <a:ext cx="2348285" cy="2466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808" y="2655048"/>
            <a:ext cx="250507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059" y="2705427"/>
            <a:ext cx="1226246" cy="150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右箭头 1"/>
          <p:cNvSpPr/>
          <p:nvPr/>
        </p:nvSpPr>
        <p:spPr>
          <a:xfrm>
            <a:off x="5996053" y="3263302"/>
            <a:ext cx="1152128" cy="2390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748004" y="3635027"/>
            <a:ext cx="175585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如何最快最省劲</a:t>
            </a:r>
            <a:endParaRPr lang="en-US" altLang="zh-CN" sz="2800" dirty="0" smtClean="0">
              <a:solidFill>
                <a:srgbClr val="203864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sz="2800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到达终点？</a:t>
            </a:r>
            <a:endParaRPr lang="en-US" altLang="zh-CN" sz="2800" dirty="0" smtClean="0">
              <a:solidFill>
                <a:srgbClr val="203864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987824" y="51470"/>
            <a:ext cx="3329161" cy="792000"/>
            <a:chOff x="2987824" y="123566"/>
            <a:chExt cx="3329161" cy="792000"/>
          </a:xfrm>
        </p:grpSpPr>
        <p:sp>
          <p:nvSpPr>
            <p:cNvPr id="4" name="TextBox 16"/>
            <p:cNvSpPr txBox="1"/>
            <p:nvPr/>
          </p:nvSpPr>
          <p:spPr>
            <a:xfrm>
              <a:off x="3888115" y="227179"/>
              <a:ext cx="24288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14350" lvl="1" indent="-514350"/>
              <a:r>
                <a:rPr lang="zh-CN" altLang="en-US" sz="3200" b="1" spc="300" dirty="0" smtClean="0">
                  <a:solidFill>
                    <a:srgbClr val="941F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从关系开始</a:t>
              </a:r>
              <a:endParaRPr lang="zh-CN" altLang="en-US" sz="3200" b="1" spc="300" dirty="0">
                <a:solidFill>
                  <a:srgbClr val="941F2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2987824" y="123566"/>
              <a:ext cx="792000" cy="792000"/>
              <a:chOff x="3203848" y="123566"/>
              <a:chExt cx="792000" cy="792000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3203848" y="123566"/>
                <a:ext cx="792000" cy="792000"/>
              </a:xfrm>
              <a:prstGeom prst="ellipse">
                <a:avLst/>
              </a:prstGeom>
              <a:solidFill>
                <a:srgbClr val="941F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347864" y="267582"/>
                <a:ext cx="50405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32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3" name="TextBox 16"/>
          <p:cNvSpPr txBox="1"/>
          <p:nvPr/>
        </p:nvSpPr>
        <p:spPr>
          <a:xfrm>
            <a:off x="6660232" y="1171654"/>
            <a:ext cx="241277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1" indent="-514350"/>
            <a:r>
              <a:rPr lang="zh-CN" altLang="en-US" b="1" spc="300" dirty="0" smtClean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阀门控制温度</a:t>
            </a:r>
            <a:endParaRPr lang="en-US" altLang="zh-CN" b="1" spc="300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spc="300" dirty="0" smtClean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目标值</a:t>
            </a:r>
            <a:r>
              <a:rPr lang="en-US" altLang="zh-CN" b="1" spc="300" dirty="0" smtClean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b="1" spc="300" dirty="0" smtClean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度</a:t>
            </a:r>
            <a:endParaRPr lang="en-US" altLang="zh-CN" b="1" spc="300" dirty="0" smtClean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spc="300" dirty="0" smtClean="0">
                <a:solidFill>
                  <a:srgbClr val="941F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温度高，减小阀门</a:t>
            </a:r>
            <a:endParaRPr lang="en-US" altLang="zh-CN" b="1" spc="300" dirty="0" smtClean="0">
              <a:solidFill>
                <a:srgbClr val="941F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spc="300" dirty="0" smtClean="0">
                <a:solidFill>
                  <a:srgbClr val="941F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温度低，增大阀门</a:t>
            </a:r>
            <a:endParaRPr lang="en-US" altLang="zh-CN" b="1" spc="300" dirty="0">
              <a:solidFill>
                <a:srgbClr val="941F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lvl="1" indent="-514350"/>
            <a:endParaRPr lang="en-US" altLang="zh-CN" b="1" spc="300" dirty="0" smtClean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lvl="1" indent="-514350"/>
            <a:r>
              <a:rPr lang="zh-CN" altLang="en-US" b="1" spc="300" dirty="0" smtClean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但是，改变多少量？</a:t>
            </a:r>
            <a:endParaRPr lang="en-US" altLang="zh-CN" b="1" spc="300" dirty="0" smtClean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lvl="1" indent="-514350"/>
            <a:r>
              <a:rPr lang="zh-CN" altLang="en-US" b="1" spc="300" dirty="0" smtClean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温度高</a:t>
            </a:r>
            <a:r>
              <a:rPr lang="en-US" altLang="zh-CN" b="1" spc="300" dirty="0" smtClean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1-2-3……</a:t>
            </a:r>
            <a:endParaRPr lang="en-US" altLang="zh-CN" b="1" spc="300" dirty="0" smtClean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lvl="1" indent="-514350"/>
            <a:r>
              <a:rPr lang="zh-CN" altLang="en-US" b="1" spc="300" dirty="0" smtClean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阀门改多少？</a:t>
            </a:r>
            <a:endParaRPr lang="en-US" altLang="zh-CN" b="1" spc="300" dirty="0" smtClean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lvl="1" indent="-514350"/>
            <a:endParaRPr lang="en-US" altLang="zh-CN" b="1" spc="300" dirty="0" smtClean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lvl="1" indent="-514350"/>
            <a:r>
              <a:rPr lang="zh-CN" altLang="en-US" b="1" spc="300" dirty="0" smtClean="0">
                <a:solidFill>
                  <a:srgbClr val="941F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燃烧惯性怎么办？</a:t>
            </a:r>
            <a:endParaRPr lang="en-US" altLang="zh-CN" b="1" spc="300" dirty="0">
              <a:solidFill>
                <a:srgbClr val="941F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lvl="1" indent="-514350"/>
            <a:r>
              <a:rPr lang="zh-CN" altLang="en-US" b="1" spc="3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室外温度变化呢？</a:t>
            </a:r>
            <a:endParaRPr lang="en-US" altLang="zh-CN" b="1" spc="300" dirty="0" smtClean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lvl="1" indent="-514350"/>
            <a:r>
              <a:rPr lang="zh-CN" altLang="en-US" b="1" spc="300" dirty="0" smtClean="0">
                <a:solidFill>
                  <a:srgbClr val="941F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温度计的延迟呢？</a:t>
            </a:r>
            <a:endParaRPr lang="en-US" altLang="zh-CN" b="1" spc="300" dirty="0" smtClean="0">
              <a:solidFill>
                <a:srgbClr val="941F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lvl="1" indent="-514350"/>
            <a:r>
              <a:rPr lang="zh-CN" altLang="en-US" b="1" spc="3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超出目标等散热？</a:t>
            </a:r>
            <a:endParaRPr lang="en-US" altLang="zh-CN" b="1" spc="300" dirty="0" smtClean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843558"/>
            <a:ext cx="6413389" cy="3959168"/>
          </a:xfrm>
          <a:prstGeom prst="rect">
            <a:avLst/>
          </a:prstGeom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51470"/>
            <a:ext cx="936104" cy="936104"/>
          </a:xfrm>
          <a:prstGeom prst="ellipse">
            <a:avLst/>
          </a:prstGeom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矩形 12"/>
          <p:cNvSpPr/>
          <p:nvPr/>
        </p:nvSpPr>
        <p:spPr>
          <a:xfrm>
            <a:off x="467544" y="4794706"/>
            <a:ext cx="6480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PID</a:t>
            </a:r>
            <a:r>
              <a:rPr lang="zh-CN" altLang="en-US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：用来确认阀门控制量与</a:t>
            </a:r>
            <a:r>
              <a:rPr lang="en-US" altLang="zh-CN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【</a:t>
            </a:r>
            <a:r>
              <a:rPr lang="zh-CN" altLang="en-US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目标值</a:t>
            </a:r>
            <a:r>
              <a:rPr lang="en-US" altLang="zh-CN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-</a:t>
            </a:r>
            <a:r>
              <a:rPr lang="zh-CN" altLang="en-US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实际值</a:t>
            </a:r>
            <a:r>
              <a:rPr lang="en-US" altLang="zh-CN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】</a:t>
            </a:r>
            <a:r>
              <a:rPr lang="zh-CN" altLang="en-US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之间的关系</a:t>
            </a:r>
            <a:endParaRPr lang="en-US" altLang="zh-CN" dirty="0" smtClean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71070" y="1347614"/>
            <a:ext cx="28803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ED7D3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阀门控制量</a:t>
            </a:r>
            <a:r>
              <a:rPr lang="en-US" altLang="zh-CN" sz="2000" dirty="0" smtClean="0">
                <a:solidFill>
                  <a:srgbClr val="ED7D3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=</a:t>
            </a:r>
            <a:endParaRPr lang="en-US" altLang="zh-CN" sz="2000" dirty="0" smtClean="0">
              <a:solidFill>
                <a:srgbClr val="ED7D3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en-US" altLang="zh-CN" sz="2000" dirty="0" smtClean="0">
                <a:solidFill>
                  <a:srgbClr val="ED7D3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PID </a:t>
            </a:r>
            <a:r>
              <a:rPr lang="en-US" altLang="zh-CN" sz="2000" dirty="0">
                <a:solidFill>
                  <a:srgbClr val="ED7D3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【</a:t>
            </a:r>
            <a:r>
              <a:rPr lang="zh-CN" altLang="en-US" sz="2000" dirty="0">
                <a:solidFill>
                  <a:srgbClr val="ED7D3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目标值</a:t>
            </a:r>
            <a:r>
              <a:rPr lang="en-US" altLang="zh-CN" sz="2000" dirty="0">
                <a:solidFill>
                  <a:srgbClr val="ED7D3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-</a:t>
            </a:r>
            <a:r>
              <a:rPr lang="zh-CN" altLang="en-US" sz="2000" dirty="0">
                <a:solidFill>
                  <a:srgbClr val="ED7D3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实际值</a:t>
            </a:r>
            <a:r>
              <a:rPr lang="en-US" altLang="zh-CN" sz="2000" dirty="0">
                <a:solidFill>
                  <a:srgbClr val="ED7D3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】</a:t>
            </a:r>
            <a:endParaRPr lang="zh-CN" altLang="en-US" sz="2000" dirty="0">
              <a:solidFill>
                <a:srgbClr val="ED7D3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987824" y="51470"/>
            <a:ext cx="2830628" cy="792000"/>
            <a:chOff x="2987824" y="123566"/>
            <a:chExt cx="2830628" cy="792000"/>
          </a:xfrm>
        </p:grpSpPr>
        <p:sp>
          <p:nvSpPr>
            <p:cNvPr id="4" name="TextBox 16"/>
            <p:cNvSpPr txBox="1"/>
            <p:nvPr/>
          </p:nvSpPr>
          <p:spPr>
            <a:xfrm>
              <a:off x="3888115" y="227179"/>
              <a:ext cx="1930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14350" lvl="1" indent="-514350"/>
              <a:r>
                <a:rPr lang="en-US" altLang="zh-CN" sz="3200" b="1" spc="300" dirty="0" smtClean="0">
                  <a:solidFill>
                    <a:srgbClr val="941F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PID</a:t>
              </a:r>
              <a:r>
                <a:rPr lang="zh-CN" altLang="en-US" sz="3200" b="1" spc="300" dirty="0" smtClean="0">
                  <a:solidFill>
                    <a:srgbClr val="941F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作用</a:t>
              </a:r>
              <a:endParaRPr lang="zh-CN" altLang="en-US" sz="3200" b="1" spc="300" dirty="0">
                <a:solidFill>
                  <a:srgbClr val="941F2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2987824" y="123566"/>
              <a:ext cx="792000" cy="792000"/>
              <a:chOff x="3203848" y="123566"/>
              <a:chExt cx="792000" cy="792000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3203848" y="123566"/>
                <a:ext cx="792000" cy="792000"/>
              </a:xfrm>
              <a:prstGeom prst="ellipse">
                <a:avLst/>
              </a:prstGeom>
              <a:solidFill>
                <a:srgbClr val="941F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347864" y="267582"/>
                <a:ext cx="50405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32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3" name="TextBox 16"/>
          <p:cNvSpPr txBox="1"/>
          <p:nvPr/>
        </p:nvSpPr>
        <p:spPr>
          <a:xfrm>
            <a:off x="6228184" y="3939902"/>
            <a:ext cx="2412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1" indent="-514350"/>
            <a:r>
              <a:rPr lang="en-US" altLang="zh-CN" b="1" spc="300" dirty="0" smtClean="0">
                <a:solidFill>
                  <a:srgbClr val="ED7D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</a:t>
            </a:r>
            <a:r>
              <a:rPr lang="zh-CN" altLang="en-US" b="1" spc="300" dirty="0" smtClean="0">
                <a:solidFill>
                  <a:srgbClr val="ED7D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比例积分</a:t>
            </a:r>
            <a:endParaRPr lang="en-US" altLang="zh-CN" b="1" spc="300" dirty="0">
              <a:solidFill>
                <a:srgbClr val="ED7D3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spc="300" dirty="0" smtClean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</a:t>
            </a:r>
            <a:r>
              <a:rPr lang="zh-CN" altLang="en-US" b="1" spc="300" dirty="0" smtClean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比例微分</a:t>
            </a:r>
            <a:endParaRPr lang="en-US" altLang="zh-CN" b="1" spc="300" dirty="0" smtClean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spc="300" dirty="0" smtClean="0">
                <a:solidFill>
                  <a:srgbClr val="ED7D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PID</a:t>
            </a:r>
            <a:r>
              <a:rPr lang="zh-CN" altLang="en-US" b="1" spc="300" dirty="0" smtClean="0">
                <a:solidFill>
                  <a:srgbClr val="ED7D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比例积分微分</a:t>
            </a:r>
            <a:endParaRPr lang="en-US" altLang="zh-CN" b="1" spc="300" dirty="0" smtClean="0">
              <a:solidFill>
                <a:srgbClr val="ED7D3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796136" y="902206"/>
            <a:ext cx="324036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ED7D3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阀门控制量</a:t>
            </a:r>
            <a:r>
              <a:rPr lang="en-US" altLang="zh-CN" sz="2000" dirty="0" smtClean="0">
                <a:solidFill>
                  <a:srgbClr val="ED7D3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=</a:t>
            </a:r>
            <a:endParaRPr lang="en-US" altLang="zh-CN" sz="2000" dirty="0" smtClean="0">
              <a:solidFill>
                <a:srgbClr val="ED7D3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en-US" altLang="zh-CN" sz="2000" dirty="0" smtClean="0">
                <a:solidFill>
                  <a:srgbClr val="ED7D3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PID </a:t>
            </a:r>
            <a:r>
              <a:rPr lang="en-US" altLang="zh-CN" sz="2000" dirty="0">
                <a:solidFill>
                  <a:srgbClr val="ED7D3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【</a:t>
            </a:r>
            <a:r>
              <a:rPr lang="zh-CN" altLang="en-US" sz="2000" dirty="0">
                <a:solidFill>
                  <a:srgbClr val="ED7D3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目标值</a:t>
            </a:r>
            <a:r>
              <a:rPr lang="en-US" altLang="zh-CN" sz="2000" dirty="0">
                <a:solidFill>
                  <a:srgbClr val="ED7D3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-</a:t>
            </a:r>
            <a:r>
              <a:rPr lang="zh-CN" altLang="en-US" sz="2000" dirty="0">
                <a:solidFill>
                  <a:srgbClr val="ED7D3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实际值</a:t>
            </a:r>
            <a:r>
              <a:rPr lang="en-US" altLang="zh-CN" sz="2000" dirty="0" smtClean="0">
                <a:solidFill>
                  <a:srgbClr val="ED7D3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】</a:t>
            </a:r>
            <a:endParaRPr lang="en-US" altLang="zh-CN" sz="2000" dirty="0" smtClean="0">
              <a:solidFill>
                <a:srgbClr val="ED7D3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endParaRPr lang="en-US" altLang="zh-CN" sz="2000" dirty="0">
              <a:solidFill>
                <a:srgbClr val="ED7D3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dirty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将需要控制的温度带向</a:t>
            </a:r>
            <a:r>
              <a:rPr lang="zh-CN" altLang="en-US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目标值</a:t>
            </a:r>
            <a:endParaRPr lang="en-US" altLang="zh-CN" dirty="0" smtClean="0">
              <a:solidFill>
                <a:srgbClr val="203864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endParaRPr lang="en-US" altLang="zh-CN" dirty="0" smtClean="0">
              <a:solidFill>
                <a:srgbClr val="ED7D3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dirty="0">
                <a:solidFill>
                  <a:srgbClr val="ED7D3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预见接下来的温度</a:t>
            </a:r>
            <a:r>
              <a:rPr lang="zh-CN" altLang="en-US" dirty="0" smtClean="0">
                <a:solidFill>
                  <a:srgbClr val="ED7D3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变化</a:t>
            </a:r>
            <a:endParaRPr lang="en-US" altLang="zh-CN" dirty="0" smtClean="0">
              <a:solidFill>
                <a:srgbClr val="ED7D3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endParaRPr lang="en-US" altLang="zh-CN" dirty="0" smtClean="0">
              <a:solidFill>
                <a:srgbClr val="ED7D3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dirty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消除散热、外部环境温度</a:t>
            </a:r>
            <a:r>
              <a:rPr lang="zh-CN" altLang="en-US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等</a:t>
            </a:r>
            <a:endParaRPr lang="en-US" altLang="zh-CN" dirty="0" smtClean="0">
              <a:solidFill>
                <a:srgbClr val="203864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因素</a:t>
            </a:r>
            <a:r>
              <a:rPr lang="zh-CN" altLang="en-US" dirty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造成的静态误差</a:t>
            </a:r>
            <a:endParaRPr lang="zh-CN" altLang="en-US" dirty="0">
              <a:solidFill>
                <a:srgbClr val="203864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66339"/>
            <a:ext cx="5652000" cy="42390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5496" y="2449220"/>
            <a:ext cx="10081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目标值</a:t>
            </a:r>
            <a:endParaRPr lang="en-US" altLang="zh-CN" sz="1600" dirty="0" smtClean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755576" y="1304030"/>
            <a:ext cx="1995595" cy="1995595"/>
            <a:chOff x="1155414" y="2081105"/>
            <a:chExt cx="1623292" cy="1623292"/>
          </a:xfrm>
        </p:grpSpPr>
        <p:sp>
          <p:nvSpPr>
            <p:cNvPr id="27" name="椭圆 26"/>
            <p:cNvSpPr/>
            <p:nvPr/>
          </p:nvSpPr>
          <p:spPr>
            <a:xfrm>
              <a:off x="1155414" y="2081105"/>
              <a:ext cx="1623292" cy="1623292"/>
            </a:xfrm>
            <a:prstGeom prst="ellipse">
              <a:avLst/>
            </a:prstGeom>
            <a:blipFill>
              <a:blip r:embed="rId1" cstate="screen"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500">
                <a:solidFill>
                  <a:prstClr val="white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1243307" y="2168998"/>
              <a:ext cx="1447505" cy="1447505"/>
            </a:xfrm>
            <a:prstGeom prst="ellipse">
              <a:avLst/>
            </a:prstGeom>
            <a:blipFill>
              <a:blip r:embed="rId2" cstate="screen"/>
              <a:stretch>
                <a:fillRect/>
              </a:stretch>
            </a:blip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500">
                <a:solidFill>
                  <a:prstClr val="white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endParaRPr>
            </a:p>
          </p:txBody>
        </p:sp>
      </p:grpSp>
      <p:sp>
        <p:nvSpPr>
          <p:cNvPr id="29" name="文本框 4"/>
          <p:cNvSpPr txBox="1"/>
          <p:nvPr/>
        </p:nvSpPr>
        <p:spPr>
          <a:xfrm>
            <a:off x="1150146" y="1360633"/>
            <a:ext cx="127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目录</a:t>
            </a:r>
            <a:endParaRPr lang="zh-CN" altLang="en-US" sz="5400" dirty="0">
              <a:solidFill>
                <a:schemeClr val="bg1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30" name="文本框 5"/>
          <p:cNvSpPr txBox="1"/>
          <p:nvPr/>
        </p:nvSpPr>
        <p:spPr>
          <a:xfrm>
            <a:off x="1927704" y="1736095"/>
            <a:ext cx="492443" cy="150950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000">
                <a:solidFill>
                  <a:schemeClr val="bg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CONTENT</a:t>
            </a:r>
            <a:endParaRPr lang="zh-CN" altLang="en-US" sz="2000">
              <a:solidFill>
                <a:schemeClr val="bg1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203848" y="627622"/>
            <a:ext cx="4860000" cy="792000"/>
            <a:chOff x="3118250" y="461875"/>
            <a:chExt cx="4860000" cy="792000"/>
          </a:xfrm>
        </p:grpSpPr>
        <p:sp>
          <p:nvSpPr>
            <p:cNvPr id="32" name="圆角矩形 31"/>
            <p:cNvSpPr/>
            <p:nvPr/>
          </p:nvSpPr>
          <p:spPr>
            <a:xfrm>
              <a:off x="3118250" y="461875"/>
              <a:ext cx="4860000" cy="792000"/>
            </a:xfrm>
            <a:prstGeom prst="roundRect">
              <a:avLst>
                <a:gd name="adj" fmla="val 50000"/>
              </a:avLst>
            </a:prstGeom>
            <a:blipFill>
              <a:blip r:embed="rId3" cstate="screen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康俪金黑W8(P)" panose="020B0800000000000000" pitchFamily="34" charset="-122"/>
                <a:ea typeface="华康俪金黑W8(P)" panose="020B0800000000000000" pitchFamily="34" charset="-122"/>
              </a:endParaRPr>
            </a:p>
          </p:txBody>
        </p:sp>
        <p:sp>
          <p:nvSpPr>
            <p:cNvPr id="7" name="TextBox 16"/>
            <p:cNvSpPr txBox="1"/>
            <p:nvPr/>
          </p:nvSpPr>
          <p:spPr>
            <a:xfrm>
              <a:off x="3580339" y="565488"/>
              <a:ext cx="40703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14350" lvl="1" indent="-514350"/>
              <a:r>
                <a:rPr lang="en-US" altLang="zh-CN" sz="3200" b="1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 </a:t>
              </a:r>
              <a:r>
                <a:rPr lang="zh-CN" altLang="en-US" sz="3200" b="1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电机及传送机构</a:t>
              </a:r>
              <a:endPara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03848" y="1659707"/>
            <a:ext cx="4931582" cy="792000"/>
            <a:chOff x="3118250" y="1736094"/>
            <a:chExt cx="4931582" cy="792000"/>
          </a:xfrm>
        </p:grpSpPr>
        <p:sp>
          <p:nvSpPr>
            <p:cNvPr id="34" name="圆角矩形 33"/>
            <p:cNvSpPr/>
            <p:nvPr/>
          </p:nvSpPr>
          <p:spPr>
            <a:xfrm>
              <a:off x="3118250" y="1736094"/>
              <a:ext cx="4860000" cy="792000"/>
            </a:xfrm>
            <a:prstGeom prst="roundRect">
              <a:avLst>
                <a:gd name="adj" fmla="val 50000"/>
              </a:avLst>
            </a:prstGeom>
            <a:blipFill>
              <a:blip r:embed="rId4" cstate="screen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康俪金黑W8(P)" panose="020B0800000000000000" pitchFamily="34" charset="-122"/>
                <a:ea typeface="华康俪金黑W8(P)" panose="020B0800000000000000" pitchFamily="34" charset="-122"/>
              </a:endParaRPr>
            </a:p>
          </p:txBody>
        </p:sp>
        <p:sp>
          <p:nvSpPr>
            <p:cNvPr id="11" name="TextBox 16"/>
            <p:cNvSpPr txBox="1"/>
            <p:nvPr/>
          </p:nvSpPr>
          <p:spPr>
            <a:xfrm>
              <a:off x="3580339" y="1839707"/>
              <a:ext cx="44694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14350" lvl="1" indent="-514350"/>
              <a:r>
                <a:rPr lang="en-US" altLang="zh-CN" sz="3200" b="1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 </a:t>
              </a:r>
              <a:r>
                <a:rPr lang="zh-CN" altLang="en-US" sz="3200" b="1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比例积分微分</a:t>
              </a:r>
              <a:r>
                <a:rPr lang="en-US" altLang="zh-CN" sz="3200" b="1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PID</a:t>
              </a:r>
              <a:endPara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203848" y="2691792"/>
            <a:ext cx="4860000" cy="792000"/>
            <a:chOff x="3118250" y="2703682"/>
            <a:chExt cx="4860000" cy="792000"/>
          </a:xfrm>
        </p:grpSpPr>
        <p:sp>
          <p:nvSpPr>
            <p:cNvPr id="35" name="圆角矩形 34"/>
            <p:cNvSpPr/>
            <p:nvPr/>
          </p:nvSpPr>
          <p:spPr>
            <a:xfrm>
              <a:off x="3118250" y="2703682"/>
              <a:ext cx="4860000" cy="792000"/>
            </a:xfrm>
            <a:prstGeom prst="roundRect">
              <a:avLst>
                <a:gd name="adj" fmla="val 50000"/>
              </a:avLst>
            </a:prstGeom>
            <a:blipFill>
              <a:blip r:embed="rId3" cstate="screen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康俪金黑W8(P)" panose="020B0800000000000000" pitchFamily="34" charset="-122"/>
                <a:ea typeface="华康俪金黑W8(P)" panose="020B0800000000000000" pitchFamily="34" charset="-122"/>
              </a:endParaRPr>
            </a:p>
          </p:txBody>
        </p:sp>
        <p:sp>
          <p:nvSpPr>
            <p:cNvPr id="36" name="TextBox 16"/>
            <p:cNvSpPr txBox="1"/>
            <p:nvPr/>
          </p:nvSpPr>
          <p:spPr>
            <a:xfrm>
              <a:off x="3580339" y="2807295"/>
              <a:ext cx="42222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14350" lvl="1" indent="-514350"/>
              <a:r>
                <a:rPr lang="en-US" altLang="zh-CN" sz="3200" b="1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 </a:t>
              </a:r>
              <a:r>
                <a:rPr lang="zh-CN" altLang="en-US" sz="3200" b="1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控制器</a:t>
              </a:r>
              <a:r>
                <a:rPr lang="en-US" altLang="zh-CN" sz="3200" b="1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Arduino</a:t>
              </a:r>
              <a:endPara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203848" y="3723878"/>
            <a:ext cx="4860000" cy="792000"/>
            <a:chOff x="3118250" y="3848999"/>
            <a:chExt cx="4860000" cy="792000"/>
          </a:xfrm>
        </p:grpSpPr>
        <p:sp>
          <p:nvSpPr>
            <p:cNvPr id="37" name="圆角矩形 36"/>
            <p:cNvSpPr/>
            <p:nvPr/>
          </p:nvSpPr>
          <p:spPr>
            <a:xfrm>
              <a:off x="3118250" y="3848999"/>
              <a:ext cx="4860000" cy="792000"/>
            </a:xfrm>
            <a:prstGeom prst="roundRect">
              <a:avLst>
                <a:gd name="adj" fmla="val 50000"/>
              </a:avLst>
            </a:prstGeom>
            <a:blipFill>
              <a:blip r:embed="rId4" cstate="screen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康俪金黑W8(P)" panose="020B0800000000000000" pitchFamily="34" charset="-122"/>
                <a:ea typeface="华康俪金黑W8(P)" panose="020B0800000000000000" pitchFamily="34" charset="-122"/>
              </a:endParaRPr>
            </a:p>
          </p:txBody>
        </p:sp>
        <p:sp>
          <p:nvSpPr>
            <p:cNvPr id="38" name="TextBox 16"/>
            <p:cNvSpPr txBox="1"/>
            <p:nvPr/>
          </p:nvSpPr>
          <p:spPr>
            <a:xfrm>
              <a:off x="3580339" y="3952612"/>
              <a:ext cx="272382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14350" lvl="1" indent="-514350"/>
              <a:r>
                <a:rPr lang="en-US" altLang="zh-CN" sz="3200" b="1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 </a:t>
              </a:r>
              <a:r>
                <a:rPr lang="zh-CN" altLang="en-US" sz="3200" b="1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实践训练</a:t>
              </a:r>
              <a:endPara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987824" y="51470"/>
            <a:ext cx="2739256" cy="792000"/>
            <a:chOff x="2987824" y="123566"/>
            <a:chExt cx="2739256" cy="792000"/>
          </a:xfrm>
        </p:grpSpPr>
        <p:sp>
          <p:nvSpPr>
            <p:cNvPr id="4" name="TextBox 16"/>
            <p:cNvSpPr txBox="1"/>
            <p:nvPr/>
          </p:nvSpPr>
          <p:spPr>
            <a:xfrm>
              <a:off x="3888115" y="227179"/>
              <a:ext cx="18389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14350" lvl="1" indent="-514350"/>
              <a:r>
                <a:rPr lang="en-US" altLang="zh-CN" sz="3200" b="1" spc="300" dirty="0" smtClean="0">
                  <a:solidFill>
                    <a:srgbClr val="941F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</a:t>
              </a:r>
              <a:r>
                <a:rPr lang="zh-CN" altLang="en-US" sz="3200" b="1" spc="300" dirty="0" smtClean="0">
                  <a:solidFill>
                    <a:srgbClr val="941F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的故事</a:t>
              </a:r>
              <a:endParaRPr lang="zh-CN" altLang="en-US" sz="3200" b="1" spc="300" dirty="0">
                <a:solidFill>
                  <a:srgbClr val="941F2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2987824" y="123566"/>
              <a:ext cx="792000" cy="792000"/>
              <a:chOff x="3203848" y="123566"/>
              <a:chExt cx="792000" cy="792000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3203848" y="123566"/>
                <a:ext cx="792000" cy="792000"/>
              </a:xfrm>
              <a:prstGeom prst="ellipse">
                <a:avLst/>
              </a:prstGeom>
              <a:solidFill>
                <a:srgbClr val="941F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347864" y="267582"/>
                <a:ext cx="50405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32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4" name="矩形 13"/>
          <p:cNvSpPr/>
          <p:nvPr/>
        </p:nvSpPr>
        <p:spPr>
          <a:xfrm>
            <a:off x="5796136" y="987574"/>
            <a:ext cx="324036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ED7D3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阀门控制量</a:t>
            </a:r>
            <a:r>
              <a:rPr lang="en-US" altLang="zh-CN" sz="2000" dirty="0" smtClean="0">
                <a:solidFill>
                  <a:srgbClr val="ED7D3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=</a:t>
            </a:r>
            <a:endParaRPr lang="en-US" altLang="zh-CN" sz="2000" dirty="0" smtClean="0">
              <a:solidFill>
                <a:srgbClr val="ED7D3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en-US" altLang="zh-CN" sz="2000" dirty="0" smtClean="0">
                <a:solidFill>
                  <a:srgbClr val="ED7D3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P【</a:t>
            </a:r>
            <a:r>
              <a:rPr lang="zh-CN" altLang="en-US" sz="2000" dirty="0">
                <a:solidFill>
                  <a:srgbClr val="ED7D3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目标值</a:t>
            </a:r>
            <a:r>
              <a:rPr lang="en-US" altLang="zh-CN" sz="2000" dirty="0">
                <a:solidFill>
                  <a:srgbClr val="ED7D3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-</a:t>
            </a:r>
            <a:r>
              <a:rPr lang="zh-CN" altLang="en-US" sz="2000" dirty="0">
                <a:solidFill>
                  <a:srgbClr val="ED7D3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实际值</a:t>
            </a:r>
            <a:r>
              <a:rPr lang="en-US" altLang="zh-CN" sz="2000" dirty="0" smtClean="0">
                <a:solidFill>
                  <a:srgbClr val="ED7D3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】</a:t>
            </a:r>
            <a:endParaRPr lang="en-US" altLang="zh-CN" sz="2000" dirty="0" smtClean="0">
              <a:solidFill>
                <a:srgbClr val="ED7D3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endParaRPr lang="en-US" altLang="zh-CN" sz="2000" dirty="0">
              <a:solidFill>
                <a:srgbClr val="ED7D3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en-US" altLang="zh-CN" dirty="0">
                <a:solidFill>
                  <a:srgbClr val="ED7D3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【</a:t>
            </a:r>
            <a:r>
              <a:rPr lang="zh-CN" altLang="en-US" dirty="0">
                <a:solidFill>
                  <a:srgbClr val="ED7D3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目标值</a:t>
            </a:r>
            <a:r>
              <a:rPr lang="en-US" altLang="zh-CN" dirty="0">
                <a:solidFill>
                  <a:srgbClr val="ED7D3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-</a:t>
            </a:r>
            <a:r>
              <a:rPr lang="zh-CN" altLang="en-US" dirty="0">
                <a:solidFill>
                  <a:srgbClr val="ED7D3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实际值</a:t>
            </a:r>
            <a:r>
              <a:rPr lang="en-US" altLang="zh-CN" dirty="0" smtClean="0">
                <a:solidFill>
                  <a:srgbClr val="ED7D3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】</a:t>
            </a:r>
            <a:r>
              <a:rPr lang="zh-CN" altLang="en-US" dirty="0" smtClean="0">
                <a:solidFill>
                  <a:srgbClr val="ED7D3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差距小</a:t>
            </a:r>
            <a:endParaRPr lang="en-US" altLang="zh-CN" dirty="0">
              <a:solidFill>
                <a:srgbClr val="ED7D3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阀门稍稍大一点</a:t>
            </a:r>
            <a:endParaRPr lang="en-US" altLang="zh-CN" dirty="0" smtClean="0">
              <a:solidFill>
                <a:srgbClr val="203864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加热器轻轻加热一下</a:t>
            </a:r>
            <a:endParaRPr lang="en-US" altLang="zh-CN" dirty="0" smtClean="0">
              <a:solidFill>
                <a:srgbClr val="203864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endParaRPr lang="en-US" altLang="zh-CN" dirty="0">
              <a:solidFill>
                <a:srgbClr val="203864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en-US" altLang="zh-CN" dirty="0">
                <a:solidFill>
                  <a:srgbClr val="ED7D3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【</a:t>
            </a:r>
            <a:r>
              <a:rPr lang="zh-CN" altLang="en-US" dirty="0">
                <a:solidFill>
                  <a:srgbClr val="ED7D3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目标值</a:t>
            </a:r>
            <a:r>
              <a:rPr lang="en-US" altLang="zh-CN" dirty="0">
                <a:solidFill>
                  <a:srgbClr val="ED7D3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-</a:t>
            </a:r>
            <a:r>
              <a:rPr lang="zh-CN" altLang="en-US" dirty="0">
                <a:solidFill>
                  <a:srgbClr val="ED7D3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实际值</a:t>
            </a:r>
            <a:r>
              <a:rPr lang="en-US" altLang="zh-CN" dirty="0">
                <a:solidFill>
                  <a:srgbClr val="ED7D3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】</a:t>
            </a:r>
            <a:r>
              <a:rPr lang="zh-CN" altLang="en-US" dirty="0" smtClean="0">
                <a:solidFill>
                  <a:srgbClr val="ED7D3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差距大</a:t>
            </a:r>
            <a:endParaRPr lang="en-US" altLang="zh-CN" dirty="0">
              <a:solidFill>
                <a:srgbClr val="ED7D3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阀门</a:t>
            </a:r>
            <a:r>
              <a:rPr lang="zh-CN" altLang="en-US" dirty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开</a:t>
            </a:r>
            <a:r>
              <a:rPr lang="zh-CN" altLang="en-US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大很多</a:t>
            </a:r>
            <a:endParaRPr lang="en-US" altLang="zh-CN" dirty="0">
              <a:solidFill>
                <a:srgbClr val="203864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加热器</a:t>
            </a:r>
            <a:r>
              <a:rPr lang="zh-CN" altLang="en-US" dirty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开足马力</a:t>
            </a:r>
            <a:r>
              <a:rPr lang="zh-CN" altLang="en-US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加热</a:t>
            </a:r>
            <a:endParaRPr lang="en-US" altLang="zh-CN" dirty="0">
              <a:solidFill>
                <a:srgbClr val="203864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尽快</a:t>
            </a:r>
            <a:r>
              <a:rPr lang="zh-CN" altLang="en-US" dirty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让水温到达目标</a:t>
            </a:r>
            <a:r>
              <a:rPr lang="zh-CN" altLang="en-US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附近</a:t>
            </a:r>
            <a:endParaRPr lang="en-US" altLang="zh-CN" dirty="0" smtClean="0">
              <a:solidFill>
                <a:srgbClr val="203864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endParaRPr lang="en-US" altLang="zh-CN" dirty="0">
              <a:solidFill>
                <a:srgbClr val="203864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dirty="0" smtClean="0">
                <a:solidFill>
                  <a:srgbClr val="ED7D3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目标值附近狂抖，难以稳住</a:t>
            </a:r>
            <a:endParaRPr lang="en-US" altLang="zh-CN" dirty="0" smtClean="0">
              <a:solidFill>
                <a:srgbClr val="ED7D3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032990"/>
            <a:ext cx="4932000" cy="3699000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>
            <a:off x="683568" y="3291830"/>
            <a:ext cx="5112568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35496" y="2819712"/>
            <a:ext cx="10081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目标值</a:t>
            </a:r>
            <a:endParaRPr lang="en-US" altLang="zh-CN" sz="2000" dirty="0" smtClean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279" y="1059582"/>
            <a:ext cx="2423841" cy="360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987824" y="51470"/>
            <a:ext cx="2795362" cy="792000"/>
            <a:chOff x="2987824" y="123566"/>
            <a:chExt cx="2795362" cy="792000"/>
          </a:xfrm>
        </p:grpSpPr>
        <p:sp>
          <p:nvSpPr>
            <p:cNvPr id="4" name="TextBox 16"/>
            <p:cNvSpPr txBox="1"/>
            <p:nvPr/>
          </p:nvSpPr>
          <p:spPr>
            <a:xfrm>
              <a:off x="3888115" y="227179"/>
              <a:ext cx="18950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14350" lvl="1" indent="-514350"/>
              <a:r>
                <a:rPr lang="en-US" altLang="zh-CN" sz="3200" b="1" spc="300" dirty="0" smtClean="0">
                  <a:solidFill>
                    <a:srgbClr val="941F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r>
                <a:rPr lang="zh-CN" altLang="en-US" sz="3200" b="1" spc="300" dirty="0" smtClean="0">
                  <a:solidFill>
                    <a:srgbClr val="941F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的故事</a:t>
              </a:r>
              <a:endParaRPr lang="zh-CN" altLang="en-US" sz="3200" b="1" spc="300" dirty="0">
                <a:solidFill>
                  <a:srgbClr val="941F2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2987824" y="123566"/>
              <a:ext cx="792000" cy="792000"/>
              <a:chOff x="3203848" y="123566"/>
              <a:chExt cx="792000" cy="792000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3203848" y="123566"/>
                <a:ext cx="792000" cy="792000"/>
              </a:xfrm>
              <a:prstGeom prst="ellipse">
                <a:avLst/>
              </a:prstGeom>
              <a:solidFill>
                <a:srgbClr val="941F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347864" y="267582"/>
                <a:ext cx="50405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32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402438" y="4327190"/>
            <a:ext cx="8562049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D</a:t>
            </a:r>
            <a:r>
              <a:rPr lang="zh-CN" altLang="en-US" sz="3200" dirty="0" smtClean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就是反向给力，减小波动，不动如山</a:t>
            </a:r>
            <a:endParaRPr lang="en-US" altLang="zh-CN" sz="3200" dirty="0" smtClean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843558"/>
            <a:ext cx="1104900" cy="34194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0" y="1011933"/>
            <a:ext cx="4796670" cy="32002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949" y="1203598"/>
            <a:ext cx="2927547" cy="29275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987824" y="51470"/>
            <a:ext cx="3103138" cy="792000"/>
            <a:chOff x="2987824" y="123566"/>
            <a:chExt cx="3103138" cy="792000"/>
          </a:xfrm>
        </p:grpSpPr>
        <p:sp>
          <p:nvSpPr>
            <p:cNvPr id="4" name="TextBox 16"/>
            <p:cNvSpPr txBox="1"/>
            <p:nvPr/>
          </p:nvSpPr>
          <p:spPr>
            <a:xfrm>
              <a:off x="3888115" y="227179"/>
              <a:ext cx="22028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14350" lvl="1" indent="-514350"/>
              <a:r>
                <a:rPr lang="en-US" altLang="zh-CN" sz="3200" b="1" spc="300" dirty="0" smtClean="0">
                  <a:solidFill>
                    <a:srgbClr val="941F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PD</a:t>
              </a:r>
              <a:r>
                <a:rPr lang="zh-CN" altLang="en-US" sz="3200" b="1" spc="300" dirty="0" smtClean="0">
                  <a:solidFill>
                    <a:srgbClr val="941F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zh-CN" altLang="en-US" sz="3200" b="1" spc="300" dirty="0">
                  <a:solidFill>
                    <a:srgbClr val="941F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尴尬</a:t>
              </a:r>
              <a:endParaRPr lang="zh-CN" altLang="en-US" sz="3200" b="1" spc="300" dirty="0">
                <a:solidFill>
                  <a:srgbClr val="941F2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2987824" y="123566"/>
              <a:ext cx="792000" cy="792000"/>
              <a:chOff x="3203848" y="123566"/>
              <a:chExt cx="792000" cy="792000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3203848" y="123566"/>
                <a:ext cx="792000" cy="792000"/>
              </a:xfrm>
              <a:prstGeom prst="ellipse">
                <a:avLst/>
              </a:prstGeom>
              <a:solidFill>
                <a:srgbClr val="941F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347864" y="267582"/>
                <a:ext cx="50405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32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4932040" y="1058996"/>
            <a:ext cx="4120376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 smtClean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驴脑袋里有个</a:t>
            </a:r>
            <a:r>
              <a:rPr lang="en-US" altLang="zh-CN" sz="3200" dirty="0" smtClean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PD</a:t>
            </a:r>
            <a:endParaRPr lang="en-US" altLang="zh-CN" sz="3200" dirty="0" smtClean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en-US" altLang="zh-CN" sz="2800" dirty="0" smtClean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P</a:t>
            </a:r>
            <a:r>
              <a:rPr lang="zh-CN" altLang="en-US" sz="2800" dirty="0" smtClean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：反正离得不远</a:t>
            </a:r>
            <a:endParaRPr lang="en-US" altLang="zh-CN" sz="2800" dirty="0" smtClean="0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en-US" altLang="zh-CN" sz="2800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</a:t>
            </a:r>
            <a:r>
              <a:rPr lang="en-US" altLang="zh-CN" sz="2800" dirty="0" smtClean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    </a:t>
            </a:r>
            <a:r>
              <a:rPr lang="zh-CN" altLang="en-US" sz="2800" dirty="0" smtClean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慢慢走就能吃到</a:t>
            </a:r>
            <a:endParaRPr lang="en-US" altLang="zh-CN" sz="2800" dirty="0" smtClean="0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en-US" altLang="zh-CN" sz="2800" dirty="0" smtClean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D</a:t>
            </a:r>
            <a:r>
              <a:rPr lang="zh-CN" altLang="en-US" sz="2800" dirty="0" smtClean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：萝卜距离没变</a:t>
            </a:r>
            <a:endParaRPr lang="en-US" altLang="zh-CN" sz="2800" dirty="0" smtClean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en-US" altLang="zh-CN" sz="2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</a:t>
            </a:r>
            <a:r>
              <a:rPr lang="en-US" altLang="zh-CN" sz="2800" dirty="0" smtClean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    </a:t>
            </a:r>
            <a:r>
              <a:rPr lang="zh-CN" altLang="en-US" sz="2800" dirty="0" smtClean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不用启动</a:t>
            </a:r>
            <a:endParaRPr lang="en-US" altLang="zh-CN" sz="2800" dirty="0" smtClean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endParaRPr lang="en-US" altLang="zh-CN" sz="2800" dirty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sz="2800" dirty="0" smtClean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于是乎，</a:t>
            </a:r>
            <a:endParaRPr lang="en-US" altLang="zh-CN" sz="2800" dirty="0" smtClean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sz="2800" dirty="0" smtClean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驴与萝卜始终一嘴的距离</a:t>
            </a:r>
            <a:endParaRPr lang="en-US" altLang="zh-CN" sz="2800" dirty="0" smtClean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31990"/>
            <a:ext cx="4215273" cy="360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987824" y="51470"/>
            <a:ext cx="2607810" cy="792000"/>
            <a:chOff x="2987824" y="123566"/>
            <a:chExt cx="2607810" cy="792000"/>
          </a:xfrm>
        </p:grpSpPr>
        <p:sp>
          <p:nvSpPr>
            <p:cNvPr id="4" name="TextBox 16"/>
            <p:cNvSpPr txBox="1"/>
            <p:nvPr/>
          </p:nvSpPr>
          <p:spPr>
            <a:xfrm>
              <a:off x="3888115" y="227179"/>
              <a:ext cx="17075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14350" lvl="1" indent="-514350"/>
              <a:r>
                <a:rPr lang="en-US" altLang="zh-CN" sz="3200" b="1" spc="300" dirty="0">
                  <a:solidFill>
                    <a:srgbClr val="941F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r>
                <a:rPr lang="zh-CN" altLang="en-US" sz="3200" b="1" spc="300" dirty="0" smtClean="0">
                  <a:solidFill>
                    <a:srgbClr val="941F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的故事</a:t>
              </a:r>
              <a:endParaRPr lang="zh-CN" altLang="en-US" sz="3200" b="1" spc="300" dirty="0">
                <a:solidFill>
                  <a:srgbClr val="941F2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2987824" y="123566"/>
              <a:ext cx="792000" cy="792000"/>
              <a:chOff x="3203848" y="123566"/>
              <a:chExt cx="792000" cy="792000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3203848" y="123566"/>
                <a:ext cx="792000" cy="792000"/>
              </a:xfrm>
              <a:prstGeom prst="ellipse">
                <a:avLst/>
              </a:prstGeom>
              <a:solidFill>
                <a:srgbClr val="941F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347864" y="267582"/>
                <a:ext cx="50405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32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5292080" y="843558"/>
            <a:ext cx="381642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I</a:t>
            </a:r>
            <a:r>
              <a:rPr lang="zh-CN" altLang="en-US" sz="3200" dirty="0" smtClean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就是积累效果</a:t>
            </a:r>
            <a:endParaRPr lang="en-US" altLang="zh-CN" sz="3200" dirty="0" smtClean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sz="2800" dirty="0" smtClean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只要存在误差</a:t>
            </a:r>
            <a:endParaRPr lang="en-US" altLang="zh-CN" sz="2800" dirty="0" smtClean="0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sz="2800" dirty="0" smtClean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就不断累积</a:t>
            </a:r>
            <a:endParaRPr lang="en-US" altLang="zh-CN" sz="2800" dirty="0" smtClean="0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endParaRPr lang="en-US" altLang="zh-CN" sz="1200" dirty="0" smtClean="0"/>
          </a:p>
          <a:p>
            <a:r>
              <a:rPr lang="zh-CN" altLang="en-US" sz="2800" dirty="0" smtClean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驴子说：</a:t>
            </a:r>
            <a:endParaRPr lang="en-US" altLang="zh-CN" sz="2800" dirty="0" smtClean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sz="2800" dirty="0" smtClean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累积</a:t>
            </a:r>
            <a:r>
              <a:rPr lang="en-US" altLang="zh-CN" sz="2800" dirty="0" smtClean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20</a:t>
            </a:r>
            <a:r>
              <a:rPr lang="zh-CN" altLang="en-US" sz="2800" dirty="0" smtClean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秒吃不到</a:t>
            </a:r>
            <a:endParaRPr lang="en-US" altLang="zh-CN" sz="2800" dirty="0" smtClean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sz="2800" dirty="0" smtClean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发火放大招往前奔</a:t>
            </a:r>
            <a:endParaRPr lang="en-US" altLang="zh-CN" sz="2800" dirty="0" smtClean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endParaRPr lang="en-US" altLang="zh-CN" sz="1200" dirty="0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sz="2800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需要设定积分</a:t>
            </a:r>
            <a:r>
              <a:rPr lang="zh-CN" altLang="en-US" sz="2800" dirty="0" smtClean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限制！</a:t>
            </a:r>
            <a:endParaRPr lang="en-US" altLang="zh-CN" sz="2800" dirty="0" smtClean="0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sz="2800" dirty="0" smtClean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驴子</a:t>
            </a:r>
            <a:r>
              <a:rPr lang="en-US" altLang="zh-CN" sz="2800" dirty="0" smtClean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2</a:t>
            </a:r>
            <a:r>
              <a:rPr lang="zh-CN" altLang="en-US" sz="2800" dirty="0" smtClean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秒吃不到就发火！</a:t>
            </a:r>
            <a:endParaRPr lang="en-US" altLang="zh-CN" sz="2800" dirty="0" smtClean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97" y="987574"/>
            <a:ext cx="5095875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627784" y="123478"/>
            <a:ext cx="4378744" cy="792000"/>
            <a:chOff x="3203848" y="195574"/>
            <a:chExt cx="4378744" cy="792000"/>
          </a:xfrm>
        </p:grpSpPr>
        <p:sp>
          <p:nvSpPr>
            <p:cNvPr id="12" name="TextBox 16"/>
            <p:cNvSpPr txBox="1"/>
            <p:nvPr/>
          </p:nvSpPr>
          <p:spPr>
            <a:xfrm>
              <a:off x="4104139" y="299187"/>
              <a:ext cx="34784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14350" lvl="1" indent="-514350"/>
              <a:r>
                <a:rPr lang="zh-CN" altLang="en-US" sz="3200" b="1" spc="300" dirty="0" smtClean="0">
                  <a:solidFill>
                    <a:srgbClr val="941F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控制器</a:t>
              </a:r>
              <a:r>
                <a:rPr lang="en-US" altLang="zh-CN" sz="3200" b="1" spc="300" dirty="0" smtClean="0">
                  <a:solidFill>
                    <a:srgbClr val="941F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Arduino</a:t>
              </a:r>
              <a:endParaRPr lang="zh-CN" altLang="en-US" sz="3200" b="1" spc="300" dirty="0">
                <a:solidFill>
                  <a:srgbClr val="941F2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3203848" y="195574"/>
              <a:ext cx="792000" cy="792000"/>
              <a:chOff x="3203848" y="195574"/>
              <a:chExt cx="792000" cy="792000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3203848" y="195574"/>
                <a:ext cx="792000" cy="792000"/>
              </a:xfrm>
              <a:prstGeom prst="ellipse">
                <a:avLst/>
              </a:prstGeom>
              <a:solidFill>
                <a:srgbClr val="941F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347864" y="339590"/>
                <a:ext cx="50405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32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0" name="Text Box 26"/>
          <p:cNvSpPr txBox="1">
            <a:spLocks noChangeArrowheads="1"/>
          </p:cNvSpPr>
          <p:nvPr/>
        </p:nvSpPr>
        <p:spPr bwMode="auto">
          <a:xfrm>
            <a:off x="1115616" y="3522370"/>
            <a:ext cx="7560840" cy="156966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hlinkClick r:id="rId1"/>
              </a:rPr>
              <a:t>https://</a:t>
            </a:r>
            <a:r>
              <a:rPr lang="en-US" altLang="zh-CN" sz="2400" dirty="0" smtClean="0">
                <a:hlinkClick r:id="rId1"/>
              </a:rPr>
              <a:t>www.arduino.cc/en/Main/ArduinoBoardMicro</a:t>
            </a:r>
            <a:endParaRPr lang="en-US" altLang="zh-CN" sz="2400" dirty="0" smtClean="0"/>
          </a:p>
          <a:p>
            <a:r>
              <a:rPr lang="zh-CN" altLang="en-US" sz="2400" dirty="0" smtClean="0">
                <a:solidFill>
                  <a:srgbClr val="00206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查阅</a:t>
            </a:r>
            <a:r>
              <a:rPr lang="en-US" altLang="zh-CN" sz="2400" dirty="0" smtClean="0">
                <a:solidFill>
                  <a:srgbClr val="00206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Micro</a:t>
            </a:r>
            <a:r>
              <a:rPr lang="zh-CN" altLang="en-US" sz="2400" dirty="0" smtClean="0">
                <a:solidFill>
                  <a:srgbClr val="00206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资料</a:t>
            </a:r>
            <a:endParaRPr lang="en-US" altLang="zh-CN" sz="2400" dirty="0">
              <a:solidFill>
                <a:srgbClr val="00206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hlinkClick r:id="rId2"/>
              </a:rPr>
              <a:t>https://</a:t>
            </a:r>
            <a:r>
              <a:rPr lang="en-US" altLang="zh-CN" sz="2400" dirty="0" smtClean="0">
                <a:hlinkClick r:id="rId2"/>
              </a:rPr>
              <a:t>www.arduino.cc/en/Guide/HomePage</a:t>
            </a:r>
            <a:endParaRPr lang="en-US" altLang="zh-CN" sz="2400" dirty="0" smtClean="0"/>
          </a:p>
          <a:p>
            <a:r>
              <a:rPr lang="zh-CN" altLang="en-US" sz="2400" dirty="0" smtClean="0">
                <a:solidFill>
                  <a:srgbClr val="00206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下载安装</a:t>
            </a:r>
            <a:r>
              <a:rPr lang="en-US" altLang="zh-CN" sz="2400" dirty="0" smtClean="0">
                <a:solidFill>
                  <a:srgbClr val="00206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Arduino IDE</a:t>
            </a:r>
            <a:endParaRPr lang="en-US" altLang="zh-CN" sz="2400" dirty="0" smtClean="0">
              <a:solidFill>
                <a:srgbClr val="00206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3" t="27956" r="8153" b="28971"/>
          <a:stretch>
            <a:fillRect/>
          </a:stretch>
        </p:blipFill>
        <p:spPr>
          <a:xfrm>
            <a:off x="1115616" y="915566"/>
            <a:ext cx="6840760" cy="26530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627784" y="123478"/>
            <a:ext cx="4378744" cy="792000"/>
            <a:chOff x="3203848" y="195574"/>
            <a:chExt cx="4378744" cy="792000"/>
          </a:xfrm>
        </p:grpSpPr>
        <p:sp>
          <p:nvSpPr>
            <p:cNvPr id="12" name="TextBox 16"/>
            <p:cNvSpPr txBox="1"/>
            <p:nvPr/>
          </p:nvSpPr>
          <p:spPr>
            <a:xfrm>
              <a:off x="4104139" y="299187"/>
              <a:ext cx="34784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14350" lvl="1" indent="-514350"/>
              <a:r>
                <a:rPr lang="zh-CN" altLang="en-US" sz="3200" b="1" spc="300" dirty="0" smtClean="0">
                  <a:solidFill>
                    <a:srgbClr val="941F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控制器</a:t>
              </a:r>
              <a:r>
                <a:rPr lang="en-US" altLang="zh-CN" sz="3200" b="1" spc="300" dirty="0" smtClean="0">
                  <a:solidFill>
                    <a:srgbClr val="941F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Arduino</a:t>
              </a:r>
              <a:endParaRPr lang="zh-CN" altLang="en-US" sz="3200" b="1" spc="300" dirty="0">
                <a:solidFill>
                  <a:srgbClr val="941F2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3203848" y="195574"/>
              <a:ext cx="792000" cy="792000"/>
              <a:chOff x="3203848" y="195574"/>
              <a:chExt cx="792000" cy="792000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3203848" y="195574"/>
                <a:ext cx="792000" cy="792000"/>
              </a:xfrm>
              <a:prstGeom prst="ellipse">
                <a:avLst/>
              </a:prstGeom>
              <a:solidFill>
                <a:srgbClr val="941F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347864" y="339590"/>
                <a:ext cx="50405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32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6" name="Text Box 26"/>
          <p:cNvSpPr txBox="1">
            <a:spLocks noChangeArrowheads="1"/>
          </p:cNvSpPr>
          <p:nvPr/>
        </p:nvSpPr>
        <p:spPr bwMode="auto">
          <a:xfrm>
            <a:off x="4990649" y="1419622"/>
            <a:ext cx="4031757" cy="52322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206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Arduino IDE</a:t>
            </a:r>
            <a:r>
              <a:rPr lang="zh-CN" altLang="en-US" sz="2800" dirty="0" smtClean="0">
                <a:solidFill>
                  <a:srgbClr val="00206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查看示例</a:t>
            </a:r>
            <a:endParaRPr lang="en-US" altLang="zh-CN" sz="2800" dirty="0" smtClean="0">
              <a:solidFill>
                <a:srgbClr val="00206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843558"/>
            <a:ext cx="4563383" cy="4290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 Box 26"/>
          <p:cNvSpPr txBox="1">
            <a:spLocks noChangeArrowheads="1"/>
          </p:cNvSpPr>
          <p:nvPr/>
        </p:nvSpPr>
        <p:spPr bwMode="auto">
          <a:xfrm>
            <a:off x="5436096" y="2859782"/>
            <a:ext cx="3240360" cy="138499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rgbClr val="00206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也可以从其他论坛</a:t>
            </a:r>
            <a:endParaRPr lang="en-US" altLang="zh-CN" sz="2800" dirty="0" smtClean="0">
              <a:solidFill>
                <a:srgbClr val="00206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  <a:p>
            <a:r>
              <a:rPr lang="zh-CN" altLang="en-US" sz="2800" dirty="0" smtClean="0">
                <a:solidFill>
                  <a:srgbClr val="00206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查找源代码</a:t>
            </a:r>
            <a:endParaRPr lang="en-US" altLang="zh-CN" sz="2800" dirty="0" smtClean="0">
              <a:solidFill>
                <a:srgbClr val="00206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  <a:p>
            <a:r>
              <a:rPr lang="zh-CN" altLang="en-US" sz="2800" dirty="0" smtClean="0">
                <a:solidFill>
                  <a:srgbClr val="00206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学习搜寻资料</a:t>
            </a:r>
            <a:endParaRPr lang="en-US" altLang="zh-CN" sz="2800" dirty="0" smtClean="0">
              <a:solidFill>
                <a:srgbClr val="00206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627784" y="123478"/>
            <a:ext cx="4378744" cy="792000"/>
            <a:chOff x="3203848" y="195574"/>
            <a:chExt cx="4378744" cy="792000"/>
          </a:xfrm>
        </p:grpSpPr>
        <p:sp>
          <p:nvSpPr>
            <p:cNvPr id="12" name="TextBox 16"/>
            <p:cNvSpPr txBox="1"/>
            <p:nvPr/>
          </p:nvSpPr>
          <p:spPr>
            <a:xfrm>
              <a:off x="4104139" y="299187"/>
              <a:ext cx="34784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14350" lvl="1" indent="-514350"/>
              <a:r>
                <a:rPr lang="zh-CN" altLang="en-US" sz="3200" b="1" spc="300" dirty="0" smtClean="0">
                  <a:solidFill>
                    <a:srgbClr val="941F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控制器</a:t>
              </a:r>
              <a:r>
                <a:rPr lang="en-US" altLang="zh-CN" sz="3200" b="1" spc="300" dirty="0" smtClean="0">
                  <a:solidFill>
                    <a:srgbClr val="941F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Arduino</a:t>
              </a:r>
              <a:endParaRPr lang="zh-CN" altLang="en-US" sz="3200" b="1" spc="300" dirty="0">
                <a:solidFill>
                  <a:srgbClr val="941F2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3203848" y="195574"/>
              <a:ext cx="792000" cy="792000"/>
              <a:chOff x="3203848" y="195574"/>
              <a:chExt cx="792000" cy="792000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3203848" y="195574"/>
                <a:ext cx="792000" cy="792000"/>
              </a:xfrm>
              <a:prstGeom prst="ellipse">
                <a:avLst/>
              </a:prstGeom>
              <a:solidFill>
                <a:srgbClr val="941F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347864" y="339590"/>
                <a:ext cx="50405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32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0" name="Text Box 26"/>
          <p:cNvSpPr txBox="1">
            <a:spLocks noChangeArrowheads="1"/>
          </p:cNvSpPr>
          <p:nvPr/>
        </p:nvSpPr>
        <p:spPr bwMode="auto">
          <a:xfrm>
            <a:off x="1196329" y="1049689"/>
            <a:ext cx="1739321" cy="1877437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3200" dirty="0" smtClean="0">
                <a:solidFill>
                  <a:srgbClr val="00206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引脚</a:t>
            </a:r>
            <a:endParaRPr lang="en-US" altLang="zh-CN" sz="3200" dirty="0" smtClean="0">
              <a:solidFill>
                <a:srgbClr val="00206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  <a:p>
            <a:r>
              <a:rPr lang="en-US" altLang="zh-CN" sz="28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PWM</a:t>
            </a:r>
            <a:endParaRPr lang="en-US" altLang="zh-CN" sz="2800" dirty="0" smtClean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  <a:p>
            <a:r>
              <a:rPr lang="en-US" altLang="zh-CN" sz="28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I/O</a:t>
            </a:r>
            <a:endParaRPr lang="en-US" altLang="zh-CN" sz="2800" dirty="0" smtClean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  <a:p>
            <a:r>
              <a:rPr lang="en-US" altLang="zh-CN" sz="28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ADC</a:t>
            </a:r>
            <a:endParaRPr lang="en-US" altLang="zh-CN" sz="2800" dirty="0" smtClean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03" y="2931790"/>
            <a:ext cx="3208174" cy="218477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980" y="771550"/>
            <a:ext cx="5194524" cy="434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627784" y="123478"/>
            <a:ext cx="4378744" cy="792000"/>
            <a:chOff x="3203848" y="195574"/>
            <a:chExt cx="4378744" cy="792000"/>
          </a:xfrm>
        </p:grpSpPr>
        <p:sp>
          <p:nvSpPr>
            <p:cNvPr id="12" name="TextBox 16"/>
            <p:cNvSpPr txBox="1"/>
            <p:nvPr/>
          </p:nvSpPr>
          <p:spPr>
            <a:xfrm>
              <a:off x="4104139" y="299187"/>
              <a:ext cx="34784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14350" lvl="1" indent="-514350"/>
              <a:r>
                <a:rPr lang="zh-CN" altLang="en-US" sz="3200" b="1" spc="300" dirty="0" smtClean="0">
                  <a:solidFill>
                    <a:srgbClr val="941F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控制器</a:t>
              </a:r>
              <a:r>
                <a:rPr lang="en-US" altLang="zh-CN" sz="3200" b="1" spc="300" dirty="0" smtClean="0">
                  <a:solidFill>
                    <a:srgbClr val="941F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Arduino</a:t>
              </a:r>
              <a:endParaRPr lang="zh-CN" altLang="en-US" sz="3200" b="1" spc="300" dirty="0">
                <a:solidFill>
                  <a:srgbClr val="941F2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3203848" y="195574"/>
              <a:ext cx="792000" cy="792000"/>
              <a:chOff x="3203848" y="195574"/>
              <a:chExt cx="792000" cy="792000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3203848" y="195574"/>
                <a:ext cx="792000" cy="792000"/>
              </a:xfrm>
              <a:prstGeom prst="ellipse">
                <a:avLst/>
              </a:prstGeom>
              <a:solidFill>
                <a:srgbClr val="941F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347864" y="339590"/>
                <a:ext cx="50405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32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6" name="Text Box 26"/>
          <p:cNvSpPr txBox="1">
            <a:spLocks noChangeArrowheads="1"/>
          </p:cNvSpPr>
          <p:nvPr/>
        </p:nvSpPr>
        <p:spPr bwMode="auto">
          <a:xfrm>
            <a:off x="5403335" y="2427734"/>
            <a:ext cx="2736304" cy="2677656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206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Pin12</a:t>
            </a:r>
            <a:r>
              <a:rPr lang="zh-CN" altLang="en-US" sz="2800" dirty="0" smtClean="0">
                <a:solidFill>
                  <a:srgbClr val="00206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端口</a:t>
            </a:r>
            <a:endParaRPr lang="en-US" altLang="zh-CN" sz="2800" dirty="0" smtClean="0">
              <a:solidFill>
                <a:srgbClr val="00206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  <a:p>
            <a:r>
              <a:rPr lang="zh-CN" altLang="en-US" sz="2800" dirty="0" smtClean="0">
                <a:solidFill>
                  <a:srgbClr val="00206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输出</a:t>
            </a:r>
            <a:r>
              <a:rPr lang="en-US" altLang="zh-CN" sz="2800" dirty="0" smtClean="0">
                <a:solidFill>
                  <a:srgbClr val="00206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LED</a:t>
            </a:r>
            <a:r>
              <a:rPr lang="zh-CN" altLang="en-US" sz="2800" dirty="0" smtClean="0">
                <a:solidFill>
                  <a:srgbClr val="00206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指示</a:t>
            </a:r>
            <a:endParaRPr lang="en-US" altLang="zh-CN" sz="2800" dirty="0" smtClean="0">
              <a:solidFill>
                <a:srgbClr val="00206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00206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  <a:p>
            <a:r>
              <a:rPr lang="zh-CN" altLang="en-US" sz="2800" dirty="0" smtClean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原样照抄</a:t>
            </a:r>
            <a:endParaRPr lang="en-US" altLang="zh-CN" sz="2800" dirty="0" smtClean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  <a:p>
            <a:r>
              <a:rPr lang="zh-CN" altLang="en-US" sz="2800" dirty="0" smtClean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输入代码</a:t>
            </a:r>
            <a:endParaRPr lang="en-US" altLang="zh-CN" sz="2800" dirty="0" smtClean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  <a:p>
            <a:r>
              <a:rPr lang="zh-CN" altLang="en-US" sz="2800" dirty="0" smtClean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感受编写格式</a:t>
            </a:r>
            <a:endParaRPr lang="en-US" altLang="zh-CN" sz="2800" dirty="0" smtClean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3" t="27956" r="8153" b="28971"/>
          <a:stretch>
            <a:fillRect/>
          </a:stretch>
        </p:blipFill>
        <p:spPr>
          <a:xfrm>
            <a:off x="4788024" y="843558"/>
            <a:ext cx="3966927" cy="1538514"/>
          </a:xfrm>
          <a:prstGeom prst="rect">
            <a:avLst/>
          </a:prstGeom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843558"/>
            <a:ext cx="4072678" cy="430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627784" y="123478"/>
            <a:ext cx="4378744" cy="792000"/>
            <a:chOff x="3203848" y="195574"/>
            <a:chExt cx="4378744" cy="792000"/>
          </a:xfrm>
        </p:grpSpPr>
        <p:sp>
          <p:nvSpPr>
            <p:cNvPr id="12" name="TextBox 16"/>
            <p:cNvSpPr txBox="1"/>
            <p:nvPr/>
          </p:nvSpPr>
          <p:spPr>
            <a:xfrm>
              <a:off x="4104139" y="299187"/>
              <a:ext cx="34784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14350" lvl="1" indent="-514350"/>
              <a:r>
                <a:rPr lang="zh-CN" altLang="en-US" sz="3200" b="1" spc="300" dirty="0" smtClean="0">
                  <a:solidFill>
                    <a:srgbClr val="941F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控制器</a:t>
              </a:r>
              <a:r>
                <a:rPr lang="en-US" altLang="zh-CN" sz="3200" b="1" spc="300" dirty="0" smtClean="0">
                  <a:solidFill>
                    <a:srgbClr val="941F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Arduino</a:t>
              </a:r>
              <a:endParaRPr lang="zh-CN" altLang="en-US" sz="3200" b="1" spc="300" dirty="0">
                <a:solidFill>
                  <a:srgbClr val="941F2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3203848" y="195574"/>
              <a:ext cx="792000" cy="792000"/>
              <a:chOff x="3203848" y="195574"/>
              <a:chExt cx="792000" cy="792000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3203848" y="195574"/>
                <a:ext cx="792000" cy="792000"/>
              </a:xfrm>
              <a:prstGeom prst="ellipse">
                <a:avLst/>
              </a:prstGeom>
              <a:solidFill>
                <a:srgbClr val="941F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347864" y="339590"/>
                <a:ext cx="50405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32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8" y="843558"/>
            <a:ext cx="9144000" cy="386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26"/>
          <p:cNvSpPr txBox="1">
            <a:spLocks noChangeArrowheads="1"/>
          </p:cNvSpPr>
          <p:nvPr/>
        </p:nvSpPr>
        <p:spPr bwMode="auto">
          <a:xfrm>
            <a:off x="1907704" y="4333041"/>
            <a:ext cx="6192688" cy="830997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00206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模拟端口</a:t>
            </a:r>
            <a:r>
              <a:rPr lang="en-US" altLang="zh-CN" sz="2400" dirty="0" smtClean="0">
                <a:solidFill>
                  <a:srgbClr val="00206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A1</a:t>
            </a:r>
            <a:r>
              <a:rPr lang="zh-CN" altLang="en-US" sz="2400" dirty="0" smtClean="0">
                <a:solidFill>
                  <a:srgbClr val="00206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采样电压并串口显示</a:t>
            </a:r>
            <a:endParaRPr lang="en-US" altLang="zh-CN" sz="2400" dirty="0">
              <a:solidFill>
                <a:srgbClr val="00206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旋转左侧电位器，观察串口监视器电压变化</a:t>
            </a:r>
            <a:endParaRPr lang="en-US" altLang="zh-CN" sz="2400" dirty="0" smtClean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6"/>
          <p:cNvSpPr txBox="1"/>
          <p:nvPr/>
        </p:nvSpPr>
        <p:spPr>
          <a:xfrm>
            <a:off x="2885515" y="987574"/>
            <a:ext cx="5832648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ts val="4200"/>
              </a:lnSpc>
            </a:pPr>
            <a:r>
              <a:rPr lang="zh-CN" altLang="en-US" sz="3200" b="1" spc="300" dirty="0" smtClean="0">
                <a:solidFill>
                  <a:srgbClr val="941F23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一 </a:t>
            </a:r>
            <a:r>
              <a:rPr lang="en-US" altLang="zh-CN" sz="3200" b="1" spc="300" dirty="0" smtClean="0">
                <a:solidFill>
                  <a:srgbClr val="941F23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I/O</a:t>
            </a:r>
            <a:r>
              <a:rPr lang="zh-CN" altLang="en-US" sz="3200" b="1" spc="300" dirty="0" smtClean="0">
                <a:solidFill>
                  <a:srgbClr val="941F23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点亮</a:t>
            </a:r>
            <a:r>
              <a:rPr lang="en-US" altLang="zh-CN" sz="3200" b="1" spc="300" dirty="0" smtClean="0">
                <a:solidFill>
                  <a:srgbClr val="941F23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LED</a:t>
            </a:r>
            <a:r>
              <a:rPr lang="zh-CN" altLang="en-US" sz="3200" b="1" spc="300" dirty="0" smtClean="0">
                <a:solidFill>
                  <a:srgbClr val="941F23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、闪烁</a:t>
            </a:r>
            <a:endParaRPr lang="en-US" altLang="zh-CN" sz="3200" b="1" spc="300" dirty="0" smtClean="0">
              <a:solidFill>
                <a:srgbClr val="941F23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0" lvl="1">
              <a:lnSpc>
                <a:spcPts val="4200"/>
              </a:lnSpc>
            </a:pPr>
            <a:r>
              <a:rPr lang="zh-CN" altLang="en-US" sz="3200" b="1" spc="300" dirty="0">
                <a:solidFill>
                  <a:srgbClr val="941F23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二</a:t>
            </a:r>
            <a:r>
              <a:rPr lang="en-US" altLang="zh-CN" sz="3200" b="1" spc="300" dirty="0" smtClean="0">
                <a:solidFill>
                  <a:srgbClr val="941F23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</a:t>
            </a:r>
            <a:r>
              <a:rPr lang="zh-CN" altLang="en-US" sz="3200" b="1" spc="300" dirty="0" smtClean="0">
                <a:solidFill>
                  <a:srgbClr val="941F23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采样</a:t>
            </a:r>
            <a:r>
              <a:rPr lang="en-US" altLang="zh-CN" sz="3200" b="1" spc="300" dirty="0" smtClean="0">
                <a:solidFill>
                  <a:srgbClr val="941F23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ADC</a:t>
            </a:r>
            <a:r>
              <a:rPr lang="zh-CN" altLang="en-US" sz="3200" b="1" spc="300" dirty="0" smtClean="0">
                <a:solidFill>
                  <a:srgbClr val="941F23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、数据处理</a:t>
            </a:r>
            <a:endParaRPr lang="en-US" altLang="zh-CN" sz="3200" b="1" spc="300" dirty="0" smtClean="0">
              <a:solidFill>
                <a:srgbClr val="941F23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0" lvl="1">
              <a:lnSpc>
                <a:spcPts val="4200"/>
              </a:lnSpc>
            </a:pPr>
            <a:endParaRPr lang="en-US" altLang="zh-CN" sz="3200" b="1" spc="300" dirty="0">
              <a:solidFill>
                <a:srgbClr val="941F23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0" lvl="1">
              <a:lnSpc>
                <a:spcPts val="4200"/>
              </a:lnSpc>
            </a:pPr>
            <a:r>
              <a:rPr lang="zh-CN" altLang="en-US" sz="3200" b="1" spc="300" dirty="0" smtClean="0">
                <a:solidFill>
                  <a:srgbClr val="941F23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检测</a:t>
            </a:r>
            <a:r>
              <a:rPr lang="en-US" altLang="zh-CN" sz="3200" b="1" spc="300" dirty="0" smtClean="0">
                <a:solidFill>
                  <a:srgbClr val="941F23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A1</a:t>
            </a:r>
            <a:r>
              <a:rPr lang="zh-CN" altLang="en-US" sz="3200" b="1" spc="300" dirty="0" smtClean="0">
                <a:solidFill>
                  <a:srgbClr val="941F23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口电压值</a:t>
            </a:r>
            <a:endParaRPr lang="en-US" altLang="zh-CN" sz="3200" b="1" spc="300" dirty="0" smtClean="0">
              <a:solidFill>
                <a:srgbClr val="941F23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0" lvl="1">
              <a:lnSpc>
                <a:spcPts val="4200"/>
              </a:lnSpc>
            </a:pPr>
            <a:r>
              <a:rPr lang="zh-CN" altLang="en-US" sz="2800" b="1" spc="300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电压小于</a:t>
            </a:r>
            <a:r>
              <a:rPr lang="en-US" altLang="zh-CN" sz="2800" b="1" spc="300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3.3V Led</a:t>
            </a:r>
            <a:r>
              <a:rPr lang="zh-CN" altLang="en-US" sz="2800" b="1" spc="300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闪烁</a:t>
            </a:r>
            <a:endParaRPr lang="en-US" altLang="zh-CN" sz="2800" b="1" spc="300" dirty="0" smtClean="0">
              <a:solidFill>
                <a:srgbClr val="203864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0" lvl="1">
              <a:lnSpc>
                <a:spcPts val="4200"/>
              </a:lnSpc>
            </a:pPr>
            <a:r>
              <a:rPr lang="zh-CN" altLang="en-US" sz="2800" b="1" spc="300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电压</a:t>
            </a:r>
            <a:r>
              <a:rPr lang="en-US" altLang="zh-CN" sz="2800" b="1" spc="300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3.3-1V</a:t>
            </a:r>
            <a:r>
              <a:rPr lang="zh-CN" altLang="en-US" sz="2800" b="1" spc="300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闪烁加快</a:t>
            </a:r>
            <a:endParaRPr lang="en-US" altLang="zh-CN" sz="2800" b="1" spc="300" dirty="0" smtClean="0">
              <a:solidFill>
                <a:srgbClr val="203864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0" lvl="1">
              <a:lnSpc>
                <a:spcPts val="4200"/>
              </a:lnSpc>
            </a:pPr>
            <a:r>
              <a:rPr lang="zh-CN" altLang="en-US" sz="2800" b="1" spc="300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电压小于</a:t>
            </a:r>
            <a:r>
              <a:rPr lang="en-US" altLang="zh-CN" sz="2800" b="1" spc="300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1V Led</a:t>
            </a:r>
            <a:r>
              <a:rPr lang="zh-CN" altLang="en-US" sz="2800" b="1" spc="300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常亮</a:t>
            </a:r>
            <a:endParaRPr lang="en-US" altLang="zh-CN" sz="2800" b="1" spc="300" dirty="0">
              <a:solidFill>
                <a:srgbClr val="203864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851920" y="762839"/>
            <a:ext cx="2160000" cy="0"/>
          </a:xfrm>
          <a:prstGeom prst="line">
            <a:avLst/>
          </a:prstGeom>
          <a:ln w="12700">
            <a:solidFill>
              <a:srgbClr val="941F2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6"/>
          <p:cNvSpPr txBox="1"/>
          <p:nvPr/>
        </p:nvSpPr>
        <p:spPr>
          <a:xfrm>
            <a:off x="3960123" y="186775"/>
            <a:ext cx="2271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lvl="1" indent="-514350"/>
            <a:r>
              <a:rPr lang="zh-CN" altLang="en-US" sz="3200" b="1" spc="300" dirty="0">
                <a:solidFill>
                  <a:srgbClr val="941F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</a:t>
            </a:r>
            <a:r>
              <a:rPr lang="zh-CN" altLang="en-US" sz="3200" b="1" spc="300" dirty="0" smtClean="0">
                <a:solidFill>
                  <a:srgbClr val="941F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3200" b="1" spc="300" dirty="0" smtClean="0">
                <a:solidFill>
                  <a:srgbClr val="941F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200" b="1" spc="300" dirty="0">
              <a:solidFill>
                <a:srgbClr val="941F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059832" y="123566"/>
            <a:ext cx="792000" cy="792000"/>
          </a:xfrm>
          <a:prstGeom prst="ellipse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03848" y="267582"/>
            <a:ext cx="50405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64637" y="1437885"/>
            <a:ext cx="2535155" cy="250201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987824" y="123566"/>
            <a:ext cx="2880320" cy="792000"/>
            <a:chOff x="2987824" y="123566"/>
            <a:chExt cx="2880320" cy="792000"/>
          </a:xfrm>
        </p:grpSpPr>
        <p:sp>
          <p:nvSpPr>
            <p:cNvPr id="4" name="TextBox 16"/>
            <p:cNvSpPr txBox="1"/>
            <p:nvPr/>
          </p:nvSpPr>
          <p:spPr>
            <a:xfrm>
              <a:off x="3888115" y="227179"/>
              <a:ext cx="198002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14350" lvl="1" indent="-514350"/>
              <a:r>
                <a:rPr lang="zh-CN" altLang="en-US" sz="3200" b="1" spc="300" dirty="0" smtClean="0">
                  <a:solidFill>
                    <a:srgbClr val="941F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电机种类</a:t>
              </a:r>
              <a:endParaRPr lang="zh-CN" altLang="en-US" sz="3200" spc="3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2987824" y="123566"/>
              <a:ext cx="792000" cy="792000"/>
              <a:chOff x="3203848" y="123566"/>
              <a:chExt cx="792000" cy="792000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3203848" y="123566"/>
                <a:ext cx="792000" cy="792000"/>
              </a:xfrm>
              <a:prstGeom prst="ellipse">
                <a:avLst/>
              </a:prstGeom>
              <a:solidFill>
                <a:srgbClr val="941F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347864" y="267582"/>
                <a:ext cx="50405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8" name="Text Box 26"/>
          <p:cNvSpPr txBox="1">
            <a:spLocks noChangeArrowheads="1"/>
          </p:cNvSpPr>
          <p:nvPr/>
        </p:nvSpPr>
        <p:spPr bwMode="auto">
          <a:xfrm>
            <a:off x="359576" y="3029927"/>
            <a:ext cx="5256496" cy="206210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3200" dirty="0" smtClean="0">
                <a:solidFill>
                  <a:srgbClr val="1D528D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电机种类非常多</a:t>
            </a:r>
            <a:endParaRPr lang="en-US" altLang="zh-CN" sz="3200" dirty="0" smtClean="0">
              <a:solidFill>
                <a:srgbClr val="1D528D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  <a:p>
            <a:pPr eaLnBrk="0" hangingPunct="0"/>
            <a:r>
              <a:rPr lang="zh-CN" altLang="en-US" sz="3200" dirty="0" smtClean="0">
                <a:solidFill>
                  <a:srgbClr val="1D528D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直流电机、交流电机</a:t>
            </a:r>
            <a:endParaRPr lang="en-US" altLang="zh-CN" sz="3200" dirty="0" smtClean="0">
              <a:solidFill>
                <a:srgbClr val="1D528D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  <a:p>
            <a:pPr eaLnBrk="0" hangingPunct="0"/>
            <a:r>
              <a:rPr lang="zh-CN" altLang="en-US" sz="3200" dirty="0" smtClean="0">
                <a:solidFill>
                  <a:srgbClr val="1D528D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单相电机、三相电机</a:t>
            </a:r>
            <a:endParaRPr lang="en-US" altLang="zh-CN" sz="3200" dirty="0" smtClean="0">
              <a:solidFill>
                <a:srgbClr val="1D528D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  <a:p>
            <a:pPr eaLnBrk="0" hangingPunct="0"/>
            <a:r>
              <a:rPr lang="zh-CN" altLang="en-US" sz="3200" dirty="0" smtClean="0">
                <a:solidFill>
                  <a:srgbClr val="1D528D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同步电机、异步电机</a:t>
            </a:r>
            <a:endParaRPr lang="en-US" altLang="zh-CN" sz="3200" dirty="0" smtClean="0">
              <a:solidFill>
                <a:srgbClr val="1D528D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Picture 8" descr="Image result for Stepper motor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2" y="1203028"/>
            <a:ext cx="1803974" cy="180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74" y="1203028"/>
            <a:ext cx="1878623" cy="1878623"/>
          </a:xfrm>
          <a:prstGeom prst="rect">
            <a:avLst/>
          </a:prstGeom>
        </p:spPr>
      </p:pic>
      <p:pic>
        <p:nvPicPr>
          <p:cNvPr id="13" name="Picture 6" descr="Image result for DC mot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2" y="1131590"/>
            <a:ext cx="1857375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68" y="1203028"/>
            <a:ext cx="1700483" cy="1673384"/>
          </a:xfrm>
          <a:prstGeom prst="rect">
            <a:avLst/>
          </a:prstGeom>
        </p:spPr>
      </p:pic>
      <p:sp>
        <p:nvSpPr>
          <p:cNvPr id="17" name="Text Box 26"/>
          <p:cNvSpPr txBox="1">
            <a:spLocks noChangeArrowheads="1"/>
          </p:cNvSpPr>
          <p:nvPr/>
        </p:nvSpPr>
        <p:spPr bwMode="auto">
          <a:xfrm>
            <a:off x="5660540" y="3276148"/>
            <a:ext cx="3057812" cy="156966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3200" dirty="0" smtClean="0">
                <a:solidFill>
                  <a:srgbClr val="1D528D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常用：</a:t>
            </a:r>
            <a:endParaRPr lang="en-US" altLang="zh-CN" sz="3200" dirty="0" smtClean="0">
              <a:solidFill>
                <a:srgbClr val="1D528D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  <a:p>
            <a:pPr eaLnBrk="0" hangingPunct="0"/>
            <a:r>
              <a:rPr lang="zh-CN" altLang="en-US" sz="3200" dirty="0" smtClean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直流电机</a:t>
            </a:r>
            <a:endParaRPr lang="en-US" altLang="zh-CN" sz="3200" dirty="0">
              <a:solidFill>
                <a:srgbClr val="1D528D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  <a:p>
            <a:pPr eaLnBrk="0" hangingPunct="0"/>
            <a:r>
              <a:rPr lang="zh-CN" altLang="en-US" sz="32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永磁同步电机</a:t>
            </a:r>
            <a:endParaRPr lang="en-US" altLang="zh-CN" sz="3200" dirty="0" smtClean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3851920" y="762839"/>
            <a:ext cx="2160000" cy="0"/>
          </a:xfrm>
          <a:prstGeom prst="line">
            <a:avLst/>
          </a:prstGeom>
          <a:ln w="12700">
            <a:solidFill>
              <a:srgbClr val="941F2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6"/>
          <p:cNvSpPr txBox="1"/>
          <p:nvPr/>
        </p:nvSpPr>
        <p:spPr>
          <a:xfrm>
            <a:off x="3960123" y="186775"/>
            <a:ext cx="2271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lvl="1" indent="-514350"/>
            <a:r>
              <a:rPr lang="zh-CN" altLang="en-US" sz="3200" b="1" spc="300" dirty="0">
                <a:solidFill>
                  <a:srgbClr val="941F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</a:t>
            </a:r>
            <a:r>
              <a:rPr lang="zh-CN" altLang="en-US" sz="3200" b="1" spc="300" dirty="0" smtClean="0">
                <a:solidFill>
                  <a:srgbClr val="941F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3200" b="1" spc="300" dirty="0" smtClean="0">
                <a:solidFill>
                  <a:srgbClr val="941F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b="1" spc="300" dirty="0">
              <a:solidFill>
                <a:srgbClr val="941F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059832" y="123566"/>
            <a:ext cx="792000" cy="792000"/>
          </a:xfrm>
          <a:prstGeom prst="ellipse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03848" y="267582"/>
            <a:ext cx="50405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923040"/>
            <a:ext cx="4048224" cy="4240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26"/>
          <p:cNvSpPr txBox="1">
            <a:spLocks noChangeArrowheads="1"/>
          </p:cNvSpPr>
          <p:nvPr/>
        </p:nvSpPr>
        <p:spPr bwMode="auto">
          <a:xfrm>
            <a:off x="4083720" y="1049704"/>
            <a:ext cx="5060279" cy="3970318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00206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R1</a:t>
            </a:r>
            <a:r>
              <a:rPr lang="zh-CN" altLang="en-US" sz="2400" dirty="0" smtClean="0">
                <a:solidFill>
                  <a:srgbClr val="00206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400" dirty="0" smtClean="0">
                <a:solidFill>
                  <a:srgbClr val="00206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R2</a:t>
            </a:r>
            <a:r>
              <a:rPr lang="zh-CN" altLang="en-US" sz="2400" dirty="0" smtClean="0">
                <a:solidFill>
                  <a:srgbClr val="00206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作用是？移除会发生什么？</a:t>
            </a:r>
            <a:endParaRPr lang="en-US" altLang="zh-CN" sz="2400" dirty="0" smtClean="0">
              <a:solidFill>
                <a:srgbClr val="00206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  <a:p>
            <a:endParaRPr lang="en-US" altLang="zh-CN" sz="1200" dirty="0">
              <a:solidFill>
                <a:srgbClr val="00206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测量</a:t>
            </a:r>
            <a:r>
              <a:rPr lang="en-US" altLang="zh-CN" sz="2400" dirty="0" smtClean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 smtClean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 smtClean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400" dirty="0" smtClean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 smtClean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400" dirty="0" smtClean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 smtClean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sz="2400" dirty="0" smtClean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 smtClean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10cm</a:t>
            </a:r>
            <a:r>
              <a:rPr lang="zh-CN" altLang="en-US" sz="2400" dirty="0" smtClean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对应电压值</a:t>
            </a:r>
            <a:endParaRPr lang="en-US" altLang="zh-CN" sz="2400" dirty="0" smtClean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一个循环内测试</a:t>
            </a:r>
            <a:r>
              <a:rPr lang="en-US" altLang="zh-CN" sz="2400" dirty="0" smtClean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10</a:t>
            </a:r>
            <a:r>
              <a:rPr lang="zh-CN" altLang="en-US" sz="2400" dirty="0" smtClean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次进行数据处理</a:t>
            </a:r>
            <a:endParaRPr lang="en-US" altLang="zh-CN" sz="2400" dirty="0" smtClean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400" dirty="0" smtClean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例，去除最大最小值后平均</a:t>
            </a:r>
            <a:r>
              <a:rPr lang="en-US" altLang="zh-CN" sz="2400" dirty="0" smtClean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)</a:t>
            </a:r>
            <a:endParaRPr lang="en-US" altLang="zh-CN" sz="2400" dirty="0" smtClean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  <a:p>
            <a:endParaRPr lang="en-US" altLang="zh-CN" sz="1200" dirty="0">
              <a:solidFill>
                <a:srgbClr val="00206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  <a:p>
            <a:r>
              <a:rPr lang="zh-CN" altLang="en-US" sz="2400" dirty="0" smtClean="0">
                <a:solidFill>
                  <a:srgbClr val="00206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把</a:t>
            </a:r>
            <a:r>
              <a:rPr lang="en-US" altLang="zh-CN" sz="2400" dirty="0" smtClean="0">
                <a:solidFill>
                  <a:srgbClr val="00206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R2</a:t>
            </a:r>
            <a:r>
              <a:rPr lang="zh-CN" altLang="en-US" sz="2400" dirty="0" smtClean="0">
                <a:solidFill>
                  <a:srgbClr val="00206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从</a:t>
            </a:r>
            <a:r>
              <a:rPr lang="en-US" altLang="zh-CN" sz="2400" dirty="0" smtClean="0">
                <a:solidFill>
                  <a:srgbClr val="00206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50k</a:t>
            </a:r>
            <a:r>
              <a:rPr lang="zh-CN" altLang="en-US" sz="2400" dirty="0">
                <a:solidFill>
                  <a:srgbClr val="00206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改</a:t>
            </a:r>
            <a:r>
              <a:rPr lang="zh-CN" altLang="en-US" sz="2400" dirty="0" smtClean="0">
                <a:solidFill>
                  <a:srgbClr val="00206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2400" dirty="0" smtClean="0">
                <a:solidFill>
                  <a:srgbClr val="00206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25k</a:t>
            </a:r>
            <a:r>
              <a:rPr lang="zh-CN" altLang="en-US" sz="2400" dirty="0" smtClean="0">
                <a:solidFill>
                  <a:srgbClr val="00206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，重复上述测量</a:t>
            </a:r>
            <a:endParaRPr lang="en-US" altLang="zh-CN" sz="2400" dirty="0" smtClean="0">
              <a:solidFill>
                <a:srgbClr val="00206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  <a:p>
            <a:r>
              <a:rPr lang="zh-CN" altLang="en-US" sz="2400" dirty="0" smtClean="0">
                <a:solidFill>
                  <a:srgbClr val="00206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发现了什么变化？分析其中原因</a:t>
            </a:r>
            <a:endParaRPr lang="en-US" altLang="zh-CN" sz="2400" dirty="0" smtClean="0">
              <a:solidFill>
                <a:srgbClr val="00206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  <a:p>
            <a:endParaRPr lang="en-US" altLang="zh-CN" sz="1200" dirty="0">
              <a:solidFill>
                <a:srgbClr val="00206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设定距离</a:t>
            </a:r>
            <a:r>
              <a:rPr lang="en-US" altLang="zh-CN" sz="24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sz="2400" dirty="0" smtClean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5cm</a:t>
            </a:r>
            <a:r>
              <a:rPr lang="zh-CN" altLang="en-US" sz="2400" dirty="0" smtClean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 smtClean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LED</a:t>
            </a:r>
            <a:r>
              <a:rPr lang="zh-CN" altLang="en-US" sz="2400" dirty="0" smtClean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闪烁</a:t>
            </a:r>
            <a:endParaRPr lang="en-US" altLang="zh-CN" sz="2400" dirty="0" smtClean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闪烁</a:t>
            </a:r>
            <a:r>
              <a:rPr lang="zh-CN" altLang="en-US" sz="2400" dirty="0" smtClean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2400" dirty="0" smtClean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1.5~5cm</a:t>
            </a:r>
            <a:r>
              <a:rPr lang="zh-CN" altLang="en-US" sz="2400" dirty="0" smtClean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内随距离减小而加快</a:t>
            </a:r>
            <a:endParaRPr lang="en-US" altLang="zh-CN" sz="2400" dirty="0" smtClean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距离</a:t>
            </a:r>
            <a:r>
              <a:rPr lang="en-US" altLang="zh-CN" sz="2400" dirty="0" smtClean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&lt;1.5cm</a:t>
            </a:r>
            <a:r>
              <a:rPr lang="zh-CN" altLang="en-US" sz="2400" dirty="0" smtClean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 smtClean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LED</a:t>
            </a:r>
            <a:r>
              <a:rPr lang="zh-CN" altLang="en-US" sz="2400" dirty="0" smtClean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常亮</a:t>
            </a:r>
            <a:endParaRPr lang="en-US" altLang="zh-CN" sz="2400" dirty="0" smtClean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6"/>
          <p:cNvSpPr txBox="1"/>
          <p:nvPr/>
        </p:nvSpPr>
        <p:spPr>
          <a:xfrm>
            <a:off x="0" y="2701245"/>
            <a:ext cx="91085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ts val="4200"/>
              </a:lnSpc>
            </a:pPr>
            <a:r>
              <a:rPr lang="zh-CN" altLang="en-US" sz="2800" b="1" spc="300" dirty="0" smtClean="0">
                <a:solidFill>
                  <a:schemeClr val="accent1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电机控制：</a:t>
            </a:r>
            <a:endParaRPr lang="en-US" altLang="zh-CN" sz="2800" b="1" spc="300" dirty="0" smtClean="0">
              <a:solidFill>
                <a:schemeClr val="accent1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0" lvl="1">
              <a:lnSpc>
                <a:spcPts val="4200"/>
              </a:lnSpc>
            </a:pPr>
            <a:r>
              <a:rPr lang="zh-CN" altLang="en-US" sz="2800" b="1" spc="300" dirty="0" smtClean="0">
                <a:solidFill>
                  <a:schemeClr val="accent1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循环</a:t>
            </a:r>
            <a:r>
              <a:rPr lang="en-US" altLang="zh-CN" sz="2800" b="1" spc="300" dirty="0" smtClean="0">
                <a:solidFill>
                  <a:schemeClr val="accent1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5</a:t>
            </a:r>
            <a:r>
              <a:rPr lang="zh-CN" altLang="en-US" sz="2800" b="1" spc="300" dirty="0" smtClean="0">
                <a:solidFill>
                  <a:schemeClr val="accent1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次正反转，找到使得电机转动的占空比范围！</a:t>
            </a:r>
            <a:endParaRPr lang="en-US" altLang="zh-CN" sz="2800" b="1" spc="300" dirty="0" smtClean="0">
              <a:solidFill>
                <a:schemeClr val="accent1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0" lvl="1">
              <a:lnSpc>
                <a:spcPts val="4200"/>
              </a:lnSpc>
            </a:pPr>
            <a:r>
              <a:rPr lang="zh-CN" altLang="en-US" sz="2800" b="1" spc="3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思考：如何消除或尽量减小控制中电机的惯性问题？</a:t>
            </a:r>
            <a:endParaRPr lang="en-US" altLang="zh-CN" sz="2800" b="1" spc="300" dirty="0" smtClean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0" lvl="1">
              <a:lnSpc>
                <a:spcPts val="4200"/>
              </a:lnSpc>
            </a:pPr>
            <a:r>
              <a:rPr lang="zh-CN" altLang="en-US" sz="2800" b="1" spc="300" dirty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正</a:t>
            </a:r>
            <a:r>
              <a:rPr lang="zh-CN" altLang="en-US" sz="2800" b="1" spc="3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反转之后，</a:t>
            </a:r>
            <a:r>
              <a:rPr lang="en-US" altLang="zh-CN" sz="2800" b="1" spc="3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Pin A1</a:t>
            </a:r>
            <a:r>
              <a:rPr lang="zh-CN" altLang="en-US" sz="2800" b="1" spc="3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采集电压值不变。</a:t>
            </a:r>
            <a:endParaRPr lang="en-US" altLang="zh-CN" sz="2800" b="1" spc="300" dirty="0" smtClean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851920" y="762839"/>
            <a:ext cx="2160000" cy="0"/>
          </a:xfrm>
          <a:prstGeom prst="line">
            <a:avLst/>
          </a:prstGeom>
          <a:ln w="12700">
            <a:solidFill>
              <a:srgbClr val="941F2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6"/>
          <p:cNvSpPr txBox="1"/>
          <p:nvPr/>
        </p:nvSpPr>
        <p:spPr>
          <a:xfrm>
            <a:off x="3960123" y="186775"/>
            <a:ext cx="2271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lvl="1" indent="-514350"/>
            <a:r>
              <a:rPr lang="zh-CN" altLang="en-US" sz="3200" b="1" spc="300" dirty="0">
                <a:solidFill>
                  <a:srgbClr val="941F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</a:t>
            </a:r>
            <a:r>
              <a:rPr lang="zh-CN" altLang="en-US" sz="3200" b="1" spc="300" dirty="0" smtClean="0">
                <a:solidFill>
                  <a:srgbClr val="941F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3200" b="1" spc="300" dirty="0" smtClean="0">
                <a:solidFill>
                  <a:srgbClr val="941F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3200" b="1" spc="300" dirty="0">
              <a:solidFill>
                <a:srgbClr val="941F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059832" y="123566"/>
            <a:ext cx="792000" cy="792000"/>
          </a:xfrm>
          <a:prstGeom prst="ellipse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03848" y="267582"/>
            <a:ext cx="50405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79512" y="123478"/>
            <a:ext cx="2115890" cy="208823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272" y="1203598"/>
            <a:ext cx="3827904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496" y="915566"/>
            <a:ext cx="2953008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3" y="51470"/>
            <a:ext cx="4401031" cy="2334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6"/>
          <p:cNvSpPr txBox="1"/>
          <p:nvPr/>
        </p:nvSpPr>
        <p:spPr>
          <a:xfrm>
            <a:off x="4507833" y="1419622"/>
            <a:ext cx="3106112" cy="599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ts val="4200"/>
              </a:lnSpc>
            </a:pPr>
            <a:r>
              <a:rPr lang="en-US" altLang="zh-CN" sz="2800" b="1" spc="300" dirty="0" smtClean="0">
                <a:solidFill>
                  <a:schemeClr val="accent1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PID</a:t>
            </a:r>
            <a:r>
              <a:rPr lang="zh-CN" altLang="en-US" sz="2800" b="1" spc="300" dirty="0" smtClean="0">
                <a:solidFill>
                  <a:schemeClr val="accent1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离散形式</a:t>
            </a:r>
            <a:endParaRPr lang="en-US" altLang="zh-CN" sz="2800" b="1" spc="300" dirty="0" smtClean="0">
              <a:solidFill>
                <a:schemeClr val="accent1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851920" y="762839"/>
            <a:ext cx="2160000" cy="0"/>
          </a:xfrm>
          <a:prstGeom prst="line">
            <a:avLst/>
          </a:prstGeom>
          <a:ln w="12700">
            <a:solidFill>
              <a:srgbClr val="941F2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6"/>
          <p:cNvSpPr txBox="1"/>
          <p:nvPr/>
        </p:nvSpPr>
        <p:spPr>
          <a:xfrm>
            <a:off x="3960123" y="186775"/>
            <a:ext cx="2271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lvl="1" indent="-514350"/>
            <a:r>
              <a:rPr lang="zh-CN" altLang="en-US" sz="3200" b="1" spc="300" dirty="0">
                <a:solidFill>
                  <a:srgbClr val="941F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</a:t>
            </a:r>
            <a:r>
              <a:rPr lang="zh-CN" altLang="en-US" sz="3200" b="1" spc="300" dirty="0" smtClean="0">
                <a:solidFill>
                  <a:srgbClr val="941F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3200" b="1" spc="300" dirty="0" smtClean="0">
                <a:solidFill>
                  <a:srgbClr val="941F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3200" b="1" spc="300" dirty="0">
              <a:solidFill>
                <a:srgbClr val="941F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059832" y="123566"/>
            <a:ext cx="792000" cy="792000"/>
          </a:xfrm>
          <a:prstGeom prst="ellipse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03848" y="267582"/>
            <a:ext cx="50405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009" y="2499742"/>
            <a:ext cx="2535155" cy="250201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833" y="1973856"/>
            <a:ext cx="4610937" cy="741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04" y="827895"/>
            <a:ext cx="4608000" cy="663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6"/>
          <p:cNvSpPr txBox="1"/>
          <p:nvPr/>
        </p:nvSpPr>
        <p:spPr>
          <a:xfrm>
            <a:off x="3059832" y="2355726"/>
            <a:ext cx="5904656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ts val="4200"/>
              </a:lnSpc>
            </a:pPr>
            <a:r>
              <a:rPr lang="zh-CN" altLang="en-US" sz="3200" b="1" spc="300" dirty="0" smtClean="0">
                <a:solidFill>
                  <a:schemeClr val="accent1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要求：</a:t>
            </a:r>
            <a:endParaRPr lang="en-US" altLang="zh-CN" sz="3200" b="1" spc="300" dirty="0" smtClean="0">
              <a:solidFill>
                <a:schemeClr val="accent1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0" lvl="1">
              <a:lnSpc>
                <a:spcPts val="4200"/>
              </a:lnSpc>
            </a:pPr>
            <a:r>
              <a:rPr lang="zh-CN" altLang="en-US" sz="2800" b="1" spc="300" dirty="0" smtClean="0">
                <a:solidFill>
                  <a:schemeClr val="accent1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以</a:t>
            </a:r>
            <a:r>
              <a:rPr lang="en-US" altLang="zh-CN" sz="2800" b="1" spc="300" dirty="0" smtClean="0">
                <a:solidFill>
                  <a:schemeClr val="accent1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Pin A0</a:t>
            </a:r>
            <a:r>
              <a:rPr lang="zh-CN" altLang="en-US" sz="2800" b="1" spc="300" dirty="0" smtClean="0">
                <a:solidFill>
                  <a:schemeClr val="accent1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的电位器或</a:t>
            </a:r>
            <a:endParaRPr lang="en-US" altLang="zh-CN" sz="2800" b="1" spc="300" dirty="0" smtClean="0">
              <a:solidFill>
                <a:schemeClr val="accent1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0" lvl="1">
              <a:lnSpc>
                <a:spcPts val="4200"/>
              </a:lnSpc>
            </a:pPr>
            <a:r>
              <a:rPr lang="en-US" altLang="zh-CN" sz="2800" b="1" spc="300" dirty="0" smtClean="0">
                <a:solidFill>
                  <a:schemeClr val="accent1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RPR220</a:t>
            </a:r>
            <a:r>
              <a:rPr lang="zh-CN" altLang="en-US" sz="2800" b="1" spc="300" dirty="0" smtClean="0">
                <a:solidFill>
                  <a:schemeClr val="accent1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测距模块作为给定</a:t>
            </a:r>
            <a:endParaRPr lang="en-US" altLang="zh-CN" sz="2800" b="1" spc="300" dirty="0" smtClean="0">
              <a:solidFill>
                <a:schemeClr val="accent1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0" lvl="1">
              <a:lnSpc>
                <a:spcPts val="4200"/>
              </a:lnSpc>
            </a:pPr>
            <a:r>
              <a:rPr lang="en-US" altLang="zh-CN" sz="2800" b="1" spc="300" dirty="0" smtClean="0">
                <a:solidFill>
                  <a:schemeClr val="accent1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Pin A1</a:t>
            </a:r>
            <a:r>
              <a:rPr lang="zh-CN" altLang="en-US" sz="2800" b="1" spc="300" dirty="0" smtClean="0">
                <a:solidFill>
                  <a:schemeClr val="accent1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的电位器能实时跟随</a:t>
            </a:r>
            <a:endParaRPr lang="en-US" altLang="zh-CN" sz="2800" b="1" spc="300" dirty="0" smtClean="0">
              <a:solidFill>
                <a:schemeClr val="accent1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0" lvl="1">
              <a:lnSpc>
                <a:spcPts val="4200"/>
              </a:lnSpc>
            </a:pPr>
            <a:r>
              <a:rPr lang="zh-CN" altLang="en-US" sz="2400" b="1" spc="3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采样信号处理、防抖动、分段</a:t>
            </a:r>
            <a:r>
              <a:rPr lang="en-US" altLang="zh-CN" sz="2400" b="1" spc="3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PID</a:t>
            </a:r>
            <a:endParaRPr lang="en-US" altLang="zh-CN" sz="2400" b="1" spc="300" dirty="0" smtClean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58" y="842789"/>
            <a:ext cx="2476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6"/>
          <p:cNvSpPr txBox="1"/>
          <p:nvPr/>
        </p:nvSpPr>
        <p:spPr>
          <a:xfrm>
            <a:off x="3419872" y="1635646"/>
            <a:ext cx="511256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ts val="4200"/>
              </a:lnSpc>
            </a:pPr>
            <a:r>
              <a:rPr lang="zh-CN" altLang="en-US" sz="2800" b="1" spc="300" dirty="0" smtClean="0">
                <a:solidFill>
                  <a:schemeClr val="accent1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与</a:t>
            </a:r>
            <a:r>
              <a:rPr lang="en-US" altLang="zh-CN" sz="2800" b="1" spc="300" dirty="0" smtClean="0">
                <a:solidFill>
                  <a:schemeClr val="accent1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PC</a:t>
            </a:r>
            <a:r>
              <a:rPr lang="zh-CN" altLang="en-US" sz="2800" b="1" spc="300" dirty="0" smtClean="0">
                <a:solidFill>
                  <a:schemeClr val="accent1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基于串口通信连接</a:t>
            </a:r>
            <a:endParaRPr lang="en-US" altLang="zh-CN" sz="2800" b="1" spc="300" dirty="0" smtClean="0">
              <a:solidFill>
                <a:schemeClr val="accent1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0" lvl="1">
              <a:lnSpc>
                <a:spcPts val="4200"/>
              </a:lnSpc>
            </a:pPr>
            <a:r>
              <a:rPr lang="zh-CN" altLang="en-US" sz="2800" b="1" spc="300" dirty="0" smtClean="0">
                <a:solidFill>
                  <a:schemeClr val="accent1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为</a:t>
            </a:r>
            <a:r>
              <a:rPr lang="en-US" altLang="zh-CN" sz="2800" b="1" spc="300" dirty="0" smtClean="0">
                <a:solidFill>
                  <a:schemeClr val="accent1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Arduino</a:t>
            </a:r>
            <a:r>
              <a:rPr lang="zh-CN" altLang="en-US" sz="2800" b="1" spc="300" dirty="0" smtClean="0">
                <a:solidFill>
                  <a:schemeClr val="accent1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设计</a:t>
            </a:r>
            <a:r>
              <a:rPr lang="en-US" altLang="zh-CN" sz="2800" b="1" spc="300" dirty="0" smtClean="0">
                <a:solidFill>
                  <a:schemeClr val="accent1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GUI</a:t>
            </a:r>
            <a:endParaRPr lang="en-US" altLang="zh-CN" sz="2800" b="1" spc="300" dirty="0" smtClean="0">
              <a:solidFill>
                <a:schemeClr val="accent1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0" lvl="1">
              <a:lnSpc>
                <a:spcPts val="4200"/>
              </a:lnSpc>
            </a:pPr>
            <a:r>
              <a:rPr lang="zh-CN" altLang="en-US" sz="2800" b="1" spc="3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基本要求：</a:t>
            </a:r>
            <a:endParaRPr lang="en-US" altLang="zh-CN" sz="2800" b="1" spc="300" dirty="0" smtClean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0" lvl="1">
              <a:lnSpc>
                <a:spcPts val="4200"/>
              </a:lnSpc>
            </a:pPr>
            <a:r>
              <a:rPr lang="zh-CN" altLang="en-US" sz="2400" b="1" spc="300" dirty="0" smtClean="0">
                <a:solidFill>
                  <a:schemeClr val="accent1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以</a:t>
            </a:r>
            <a:r>
              <a:rPr lang="en-US" altLang="zh-CN" sz="2400" b="1" spc="300" dirty="0" smtClean="0">
                <a:solidFill>
                  <a:schemeClr val="accent1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77.88%</a:t>
            </a:r>
            <a:r>
              <a:rPr lang="zh-CN" altLang="en-US" sz="2400" b="1" spc="300" dirty="0" smtClean="0">
                <a:solidFill>
                  <a:schemeClr val="accent1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形式输入电阻值</a:t>
            </a:r>
            <a:endParaRPr lang="en-US" altLang="zh-CN" sz="2400" b="1" spc="300" dirty="0" smtClean="0">
              <a:solidFill>
                <a:schemeClr val="accent1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0" lvl="1">
              <a:lnSpc>
                <a:spcPts val="4200"/>
              </a:lnSpc>
            </a:pPr>
            <a:r>
              <a:rPr lang="zh-CN" altLang="en-US" sz="2400" b="1" spc="300" dirty="0" smtClean="0">
                <a:solidFill>
                  <a:schemeClr val="accent1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电阻调整完成有反馈</a:t>
            </a:r>
            <a:endParaRPr lang="en-US" altLang="zh-CN" sz="2400" b="1" spc="300" dirty="0" smtClean="0">
              <a:solidFill>
                <a:schemeClr val="accent1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0" lvl="1">
              <a:lnSpc>
                <a:spcPts val="4200"/>
              </a:lnSpc>
            </a:pPr>
            <a:r>
              <a:rPr lang="zh-CN" altLang="en-US" sz="2400" b="1" spc="300" dirty="0" smtClean="0">
                <a:solidFill>
                  <a:schemeClr val="accent1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其他自由发挥</a:t>
            </a:r>
            <a:endParaRPr lang="en-US" altLang="zh-CN" sz="2400" b="1" spc="300" dirty="0" smtClean="0">
              <a:solidFill>
                <a:schemeClr val="accent1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851920" y="762839"/>
            <a:ext cx="2160000" cy="0"/>
          </a:xfrm>
          <a:prstGeom prst="line">
            <a:avLst/>
          </a:prstGeom>
          <a:ln w="12700">
            <a:solidFill>
              <a:srgbClr val="941F2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6"/>
          <p:cNvSpPr txBox="1"/>
          <p:nvPr/>
        </p:nvSpPr>
        <p:spPr>
          <a:xfrm>
            <a:off x="3960123" y="186775"/>
            <a:ext cx="2271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lvl="1" indent="-514350"/>
            <a:r>
              <a:rPr lang="zh-CN" altLang="en-US" sz="3200" b="1" spc="300" dirty="0">
                <a:solidFill>
                  <a:srgbClr val="941F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</a:t>
            </a:r>
            <a:r>
              <a:rPr lang="zh-CN" altLang="en-US" sz="3200" b="1" spc="300" dirty="0" smtClean="0">
                <a:solidFill>
                  <a:srgbClr val="941F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3200" b="1" spc="300" dirty="0" smtClean="0">
                <a:solidFill>
                  <a:srgbClr val="941F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3200" b="1" spc="300" dirty="0">
              <a:solidFill>
                <a:srgbClr val="941F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059832" y="123566"/>
            <a:ext cx="792000" cy="792000"/>
          </a:xfrm>
          <a:prstGeom prst="ellipse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03848" y="267582"/>
            <a:ext cx="50405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58" y="842789"/>
            <a:ext cx="2476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AutoShape 2" descr="data:image/png;base64,iVBORw0KGgoAAAANSUhEUgAAAGQAAABkCAYAAABw4pVUAAAAAXNSR0IArs4c6QAAB/9JREFUeF7tneF24joMhOn7P3TvYVmosTX6Rk7S7T1Vf0JwFI1GM3JS+Ljdbp+3jb/Pz8fHPj4+3j79fD1a8nns/Fm1FoWlzjWf57kOxariG+Nwzzmfi67lFWMD8pWqHwVIVtkjuhT0GQwh9lH1zTG4Mat1x/XccyuWKqY8j7/3mz+9pwFZ2+8zef8UEKoS0oG5X0dAV6tsrirq41EiR71TDJo/51S50iVipTrXwpAG5Ktb/C8Bmas3u4jdaiJNUawkV0XOJ2OycopuLJcxpAF52P6qkbgcEEdbSDuo91NFV7WGmOe0LHJNNGPN7x/WEKJoxaE0ILfbabbXsc3U010GKeB2J3LVdh1GkuNz8jI6wAYkyHqlMC4DxKmG8Rjaj4p6Z/UzP+34UbxJMyugjnl9MaQB0fPHmNxqkVTz+vHpNjmxsjtbjH3S1QD34l0NIFdFBsWxt1UAltgbkNoMQfPG6YDsbp1UAqlWqhqi6Jw0TdMMkTG5qhG0f/Zi58yQBsS76XYZILT9rqZVej2rXpIttyhc5pzZZo66K4oF5xBKvEvFyDK7LYMS725PKNGm1vdmS//esibDodZEQFTLokTv6EC1p1fvKSi35TLSvabRMdLaBPbcDRbbS4xwq3WuxtEyupt2vxIQ9ZBDpVqiKnBE7+i2AwFLxVVlbNS6iAHYoqanduSk3oDkqXYKzhkkl5blPgZEwqk8u3PXjXp/9eJd5mRzxqgTETRuPqp5sfey3ADIDDhuy9WOOVFuC6LbAJH+0bl2W9dSjM0Q/QiUw+4qewlsvGPoVp3j8c8S2WoSaJijeWhkPa1VjU0yhESc+nIDEj/r7A6Ir/zNLYsY4VZIpjk0TFU1xJ2a3aLL9IC0lDSU3l9EvQHJ5flyQNT9kKoToaqvbDdUNxePOhwqwmx9ilWJuGKKvGPYgBDMj/e/HRDquxT2GDCxiBwKtQuKZR7SqOgqtnd3G2iZ1KllNSAxzG6bI3cqASH3VPHq47FOlZFldpmzG6M6PyUzu05yUzNbXzE8GdKAfOmBW/2XAHLW1gn10HvwNC+QRtDnXQ1RWuJcg6tD1V0JORjSZOm6isjuUUIbkNtN3jFUPW4GjPr7eHzVZZGhOHuiV31/fF05MzcW0pYGZJglfhQgrqi7lZAxrNpf3VanpuKZ1STa1WuMuoA74yxFUHVZ1WCjNtWArI5usb3kUCqeXNlB0gS3wqsuSeneTjy7OkgxNCCBDZfD2vBkyLcBUm1FZI8zxpFTIa9PbK4yaMcpVj4TxavY+XJZDYgHM81K3irrkLwMhlUnM/d7ovL9eNKhalHQZO3Y2CiBWZzEjKMxyYccyBo2IDEXvh0QmleIBSNTSIdIa4jVbvuoaBa1rGpM8/FlhjQg+dMlpwFClq9KxcpM4a5N0+9OG820LWK7O9S6c8ccs3zqxL04alEkgvfzNCBfhmexvdW+S8dHO6W040lruu+TMSGNUl0jYpVTeFHxLRIw72W5F+se14C8Z4qseJkhNG84Hp4YQpWt9IkElfauyLBkRUhso7y9rqnKEFq4AXmk1i2qRfzVs71K1F2nE1VTtc/S8VQcVaejjo+uhdjm5m+ZgRoQ3YiygrgMEHWDimwv7TtFAZOguUaBjlOJpPM7GkLHHOkgf9xbA+I/npTZXZcxWEzutwGRi1h64fTvvmMg1PupCqnXV9en9aLYSd/mNclZLi4LkRO/guAC1YC8/wiFAhT/T90FivrzSHfFJtpCIRZS2zjKvEpRqbxRDA2IsZeW2V4qWLLecuuEXBX56gpDaKImBrkbmoox8/qU1Ki90OCHTBDfKmR/+UwD8g7bZYC4X2BWraqo6qhqZtCpcsnJUBHRNTmDIXUWun+ydIMGhO/HOBpCiSfb+2Icfeeiow2ZgxovxrXI1PtVZbvru8zI4nB1sMri8tPvVAnZxboJ+9WAqJZFezLuflHEEKouYiXFprSoOsFHxecWVZUZr5w0IF+pc0zH5YDQDSpXjNQANL5Ola9cVTUJNLEfcXPu2sRSuXXSgNTMdQOS/Lwr6RhpTXXH9g7dtwNCDodaWK3eHkdXW5nT610rnh2XiToB4xbDcu30L23kFnaqzF2Tdn/d7Qt37lim5mm/aQTv2wFxRDoT7EjUquyii67G6LI3A9qdw9xzLddAt3BdR0LVnLUmFXwDEmSGhqkZMKe6qIWoyieAqH26A2nW/0kbiLWk0fjkYgPybjouB4S++50QJ4GO2pFrV6uao2Khvk9VG2klsZE0RLb4BkTPFlFSK+BloEhA3MeA1OKq+rJgzqpYMhJVzSCNqs4sYw7cPJ32s3mu1kRenowBuTDXBFQBiswH7au5RSIL3P0CM9IKZ3qmY1xtmROl1q32cYqvwnqKSbHR/nWEBiSHl8AkZr26BN1Tp3YwtxtVvffXXUGkXk79mKzpLhMjDaFCVe0YW5arASTIDcj7I6OHAXGr50gV73p4l2FV7aiwnNam98lY4O+HVAWUdmAd2pOr2gU0ck2RNc1YTgmn9/85IFGAu9ZwFwiXWWpnYHyd9Etqg/j3jDm2yxnSgDwy4ErB6YBkroO8OTkWuiilBdR26XPUhjIHSWZpvqYGZMj2bku8FBCqht0eOtLW7em7IkzXML9/5JrUWmRM1Ofw16LPDL7asn41INWqcu9VRD3UbQ3kxlxtIOdTZWxmVHaL7qVjZ28ukjBnjsP5bPR5Z/aJkng0eeOaNF+4Bf8f6/5WZzxdays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4" descr="data:image/png;base64,iVBORw0KGgoAAAANSUhEUgAAAGQAAABkCAYAAABw4pVUAAAAAXNSR0IArs4c6QAAB/9JREFUeF7tneF24joMhOn7P3TvYVmosTX6Rk7S7T1Vf0JwFI1GM3JS+Ljdbp+3jb/Pz8fHPj4+3j79fD1a8nns/Fm1FoWlzjWf57kOxariG+Nwzzmfi67lFWMD8pWqHwVIVtkjuhT0GQwh9lH1zTG4Mat1x/XccyuWKqY8j7/3mz+9pwFZ2+8zef8UEKoS0oG5X0dAV6tsrirq41EiR71TDJo/51S50iVipTrXwpAG5Ktb/C8Bmas3u4jdaiJNUawkV0XOJ2OycopuLJcxpAF52P6qkbgcEEdbSDuo91NFV7WGmOe0LHJNNGPN7x/WEKJoxaE0ILfbabbXsc3U010GKeB2J3LVdh1GkuNz8jI6wAYkyHqlMC4DxKmG8Rjaj4p6Z/UzP+34UbxJMyugjnl9MaQB0fPHmNxqkVTz+vHpNjmxsjtbjH3S1QD34l0NIFdFBsWxt1UAltgbkNoMQfPG6YDsbp1UAqlWqhqi6Jw0TdMMkTG5qhG0f/Zi58yQBsS76XYZILT9rqZVej2rXpIttyhc5pzZZo66K4oF5xBKvEvFyDK7LYMS725PKNGm1vdmS//esibDodZEQFTLokTv6EC1p1fvKSi35TLSvabRMdLaBPbcDRbbS4xwq3WuxtEyupt2vxIQ9ZBDpVqiKnBE7+i2AwFLxVVlbNS6iAHYoqanduSk3oDkqXYKzhkkl5blPgZEwqk8u3PXjXp/9eJd5mRzxqgTETRuPqp5sfey3ADIDDhuy9WOOVFuC6LbAJH+0bl2W9dSjM0Q/QiUw+4qewlsvGPoVp3j8c8S2WoSaJijeWhkPa1VjU0yhESc+nIDEj/r7A6Ir/zNLYsY4VZIpjk0TFU1xJ2a3aLL9IC0lDSU3l9EvQHJ5flyQNT9kKoToaqvbDdUNxePOhwqwmx9ilWJuGKKvGPYgBDMj/e/HRDquxT2GDCxiBwKtQuKZR7SqOgqtnd3G2iZ1KllNSAxzG6bI3cqASH3VPHq47FOlZFldpmzG6M6PyUzu05yUzNbXzE8GdKAfOmBW/2XAHLW1gn10HvwNC+QRtDnXQ1RWuJcg6tD1V0JORjSZOm6isjuUUIbkNtN3jFUPW4GjPr7eHzVZZGhOHuiV31/fF05MzcW0pYGZJglfhQgrqi7lZAxrNpf3VanpuKZ1STa1WuMuoA74yxFUHVZ1WCjNtWArI5usb3kUCqeXNlB0gS3wqsuSeneTjy7OkgxNCCBDZfD2vBkyLcBUm1FZI8zxpFTIa9PbK4yaMcpVj4TxavY+XJZDYgHM81K3irrkLwMhlUnM/d7ovL9eNKhalHQZO3Y2CiBWZzEjKMxyYccyBo2IDEXvh0QmleIBSNTSIdIa4jVbvuoaBa1rGpM8/FlhjQg+dMlpwFClq9KxcpM4a5N0+9OG820LWK7O9S6c8ccs3zqxL04alEkgvfzNCBfhmexvdW+S8dHO6W040lruu+TMSGNUl0jYpVTeFHxLRIw72W5F+se14C8Z4qseJkhNG84Hp4YQpWt9IkElfauyLBkRUhso7y9rqnKEFq4AXmk1i2qRfzVs71K1F2nE1VTtc/S8VQcVaejjo+uhdjm5m+ZgRoQ3YiygrgMEHWDimwv7TtFAZOguUaBjlOJpPM7GkLHHOkgf9xbA+I/npTZXZcxWEzutwGRi1h64fTvvmMg1PupCqnXV9en9aLYSd/mNclZLi4LkRO/guAC1YC8/wiFAhT/T90FivrzSHfFJtpCIRZS2zjKvEpRqbxRDA2IsZeW2V4qWLLecuuEXBX56gpDaKImBrkbmoox8/qU1Ki90OCHTBDfKmR/+UwD8g7bZYC4X2BWraqo6qhqZtCpcsnJUBHRNTmDIXUWun+ydIMGhO/HOBpCiSfb+2Icfeeiow2ZgxovxrXI1PtVZbvru8zI4nB1sMri8tPvVAnZxboJ+9WAqJZFezLuflHEEKouYiXFprSoOsFHxecWVZUZr5w0IF+pc0zH5YDQDSpXjNQANL5Ola9cVTUJNLEfcXPu2sRSuXXSgNTMdQOS/Lwr6RhpTXXH9g7dtwNCDodaWK3eHkdXW5nT610rnh2XiToB4xbDcu30L23kFnaqzF2Tdn/d7Qt37lim5mm/aQTv2wFxRDoT7EjUquyii67G6LI3A9qdw9xzLddAt3BdR0LVnLUmFXwDEmSGhqkZMKe6qIWoyieAqH26A2nW/0kbiLWk0fjkYgPybjouB4S++50QJ4GO2pFrV6uao2Khvk9VG2klsZE0RLb4BkTPFlFSK+BloEhA3MeA1OKq+rJgzqpYMhJVzSCNqs4sYw7cPJ32s3mu1kRenowBuTDXBFQBiswH7au5RSIL3P0CM9IKZ3qmY1xtmROl1q32cYqvwnqKSbHR/nWEBiSHl8AkZr26BN1Tp3YwtxtVvffXXUGkXk79mKzpLhMjDaFCVe0YW5arASTIDcj7I6OHAXGr50gV73p4l2FV7aiwnNam98lY4O+HVAWUdmAd2pOr2gU0ck2RNc1YTgmn9/85IFGAu9ZwFwiXWWpnYHyd9Etqg/j3jDm2yxnSgDwy4ErB6YBkroO8OTkWuiilBdR26XPUhjIHSWZpvqYGZMj2bku8FBCqht0eOtLW7em7IkzXML9/5JrUWmRM1Ofw16LPDL7asn41INWqcu9VRD3UbQ3kxlxtIOdTZWxmVHaL7qVjZ28ukjBnjsP5bPR5Z/aJkng0eeOaNF+4Bf8f6/5WZzxdays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779942"/>
            <a:ext cx="2520000" cy="2520000"/>
          </a:xfrm>
          <a:prstGeom prst="rect">
            <a:avLst/>
          </a:prstGeom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504" y="964764"/>
            <a:ext cx="6120000" cy="59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23155"/>
            <a:ext cx="2879436" cy="1140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6"/>
          <p:cNvSpPr txBox="1"/>
          <p:nvPr/>
        </p:nvSpPr>
        <p:spPr>
          <a:xfrm>
            <a:off x="3203848" y="1624027"/>
            <a:ext cx="568863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ts val="4200"/>
              </a:lnSpc>
            </a:pPr>
            <a:r>
              <a:rPr lang="zh-CN" altLang="en-US" sz="2800" b="1" spc="300" dirty="0" smtClean="0">
                <a:solidFill>
                  <a:schemeClr val="accent1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设计</a:t>
            </a:r>
            <a:r>
              <a:rPr lang="en-US" altLang="zh-CN" sz="2800" b="1" spc="300" dirty="0" smtClean="0">
                <a:solidFill>
                  <a:schemeClr val="accent1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GUI</a:t>
            </a:r>
            <a:r>
              <a:rPr lang="zh-CN" altLang="en-US" sz="2800" b="1" spc="300" dirty="0" smtClean="0">
                <a:solidFill>
                  <a:schemeClr val="accent1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可控制四个硬件</a:t>
            </a:r>
            <a:endParaRPr lang="en-US" altLang="zh-CN" sz="2800" b="1" spc="300" dirty="0" smtClean="0">
              <a:solidFill>
                <a:schemeClr val="accent1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0" lvl="1">
              <a:lnSpc>
                <a:spcPts val="4200"/>
              </a:lnSpc>
            </a:pPr>
            <a:r>
              <a:rPr lang="en-US" altLang="zh-CN" sz="2400" b="1" spc="3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Python</a:t>
            </a:r>
            <a:r>
              <a:rPr lang="zh-CN" altLang="en-US" sz="2400" b="1" spc="3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的</a:t>
            </a:r>
            <a:r>
              <a:rPr lang="en-US" altLang="zh-CN" sz="2400" b="1" spc="3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GUI </a:t>
            </a:r>
            <a:r>
              <a:rPr lang="en-US" altLang="zh-CN" sz="2400" b="1" spc="300" dirty="0" err="1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py</a:t>
            </a:r>
            <a:r>
              <a:rPr lang="zh-CN" altLang="en-US" sz="2400" b="1" spc="3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文件</a:t>
            </a:r>
            <a:endParaRPr lang="en-US" altLang="zh-CN" sz="2400" b="1" spc="300" dirty="0" smtClean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0" lvl="1">
              <a:lnSpc>
                <a:spcPts val="4200"/>
              </a:lnSpc>
            </a:pPr>
            <a:r>
              <a:rPr lang="zh-CN" altLang="en-US" sz="2400" b="1" spc="3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生成可独立执行的</a:t>
            </a:r>
            <a:r>
              <a:rPr lang="en-US" altLang="zh-CN" sz="2400" b="1" spc="3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exe</a:t>
            </a:r>
            <a:r>
              <a:rPr lang="zh-CN" altLang="en-US" sz="2400" b="1" spc="3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程序</a:t>
            </a:r>
            <a:endParaRPr lang="en-US" altLang="zh-CN" sz="2400" b="1" spc="300" dirty="0" smtClean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0" lvl="1">
              <a:lnSpc>
                <a:spcPts val="4200"/>
              </a:lnSpc>
            </a:pPr>
            <a:r>
              <a:rPr lang="zh-CN" altLang="en-US" sz="2400" b="1" spc="300" dirty="0" smtClean="0">
                <a:solidFill>
                  <a:schemeClr val="accent1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要求</a:t>
            </a:r>
            <a:r>
              <a:rPr lang="en-US" altLang="zh-CN" sz="2400" b="1" spc="300" dirty="0" smtClean="0">
                <a:solidFill>
                  <a:schemeClr val="accent1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exe</a:t>
            </a:r>
            <a:r>
              <a:rPr lang="zh-CN" altLang="en-US" sz="2400" b="1" spc="300" dirty="0" smtClean="0">
                <a:solidFill>
                  <a:schemeClr val="accent1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程序逻辑足够鲁棒</a:t>
            </a:r>
            <a:endParaRPr lang="en-US" altLang="zh-CN" sz="2400" b="1" spc="300" dirty="0" smtClean="0">
              <a:solidFill>
                <a:schemeClr val="accent1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0" lvl="1">
              <a:lnSpc>
                <a:spcPts val="4200"/>
              </a:lnSpc>
            </a:pPr>
            <a:r>
              <a:rPr lang="zh-CN" altLang="en-US" sz="2400" b="1" spc="300" dirty="0" smtClean="0">
                <a:solidFill>
                  <a:schemeClr val="accent1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在不插入硬件时不卡顿不占用资源</a:t>
            </a:r>
            <a:endParaRPr lang="en-US" altLang="zh-CN" sz="2400" b="1" spc="300" dirty="0" smtClean="0">
              <a:solidFill>
                <a:schemeClr val="accent1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0" lvl="1">
              <a:lnSpc>
                <a:spcPts val="4200"/>
              </a:lnSpc>
            </a:pPr>
            <a:r>
              <a:rPr lang="zh-CN" altLang="en-US" sz="2400" b="1" spc="300" dirty="0" smtClean="0">
                <a:solidFill>
                  <a:schemeClr val="accent1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一旦插入硬件快速识别</a:t>
            </a:r>
            <a:endParaRPr lang="en-US" altLang="zh-CN" sz="2400" b="1" spc="300" dirty="0" smtClean="0">
              <a:solidFill>
                <a:schemeClr val="accent1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851920" y="762839"/>
            <a:ext cx="2160000" cy="0"/>
          </a:xfrm>
          <a:prstGeom prst="line">
            <a:avLst/>
          </a:prstGeom>
          <a:ln w="12700">
            <a:solidFill>
              <a:srgbClr val="941F2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6"/>
          <p:cNvSpPr txBox="1"/>
          <p:nvPr/>
        </p:nvSpPr>
        <p:spPr>
          <a:xfrm>
            <a:off x="3960123" y="186775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lvl="1" indent="-514350"/>
            <a:r>
              <a:rPr lang="zh-CN" altLang="en-US" sz="3200" b="1" spc="300" dirty="0" smtClean="0">
                <a:solidFill>
                  <a:srgbClr val="941F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发挥任务</a:t>
            </a:r>
            <a:endParaRPr lang="zh-CN" altLang="en-US" sz="3200" b="1" spc="300" dirty="0">
              <a:solidFill>
                <a:srgbClr val="941F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059832" y="123566"/>
            <a:ext cx="792000" cy="792000"/>
          </a:xfrm>
          <a:prstGeom prst="ellipse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03848" y="267582"/>
            <a:ext cx="50405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58" y="842789"/>
            <a:ext cx="2476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AutoShape 2" descr="data:image/png;base64,iVBORw0KGgoAAAANSUhEUgAAAGQAAABkCAYAAABw4pVUAAAAAXNSR0IArs4c6QAAB/9JREFUeF7tneF24joMhOn7P3TvYVmosTX6Rk7S7T1Vf0JwFI1GM3JS+Ljdbp+3jb/Pz8fHPj4+3j79fD1a8nns/Fm1FoWlzjWf57kOxariG+Nwzzmfi67lFWMD8pWqHwVIVtkjuhT0GQwh9lH1zTG4Mat1x/XccyuWKqY8j7/3mz+9pwFZ2+8zef8UEKoS0oG5X0dAV6tsrirq41EiR71TDJo/51S50iVipTrXwpAG5Ktb/C8Bmas3u4jdaiJNUawkV0XOJ2OycopuLJcxpAF52P6qkbgcEEdbSDuo91NFV7WGmOe0LHJNNGPN7x/WEKJoxaE0ILfbabbXsc3U010GKeB2J3LVdh1GkuNz8jI6wAYkyHqlMC4DxKmG8Rjaj4p6Z/UzP+34UbxJMyugjnl9MaQB0fPHmNxqkVTz+vHpNjmxsjtbjH3S1QD34l0NIFdFBsWxt1UAltgbkNoMQfPG6YDsbp1UAqlWqhqi6Jw0TdMMkTG5qhG0f/Zi58yQBsS76XYZILT9rqZVej2rXpIttyhc5pzZZo66K4oF5xBKvEvFyDK7LYMS725PKNGm1vdmS//esibDodZEQFTLokTv6EC1p1fvKSi35TLSvabRMdLaBPbcDRbbS4xwq3WuxtEyupt2vxIQ9ZBDpVqiKnBE7+i2AwFLxVVlbNS6iAHYoqanduSk3oDkqXYKzhkkl5blPgZEwqk8u3PXjXp/9eJd5mRzxqgTETRuPqp5sfey3ADIDDhuy9WOOVFuC6LbAJH+0bl2W9dSjM0Q/QiUw+4qewlsvGPoVp3j8c8S2WoSaJijeWhkPa1VjU0yhESc+nIDEj/r7A6Ir/zNLYsY4VZIpjk0TFU1xJ2a3aLL9IC0lDSU3l9EvQHJ5flyQNT9kKoToaqvbDdUNxePOhwqwmx9ilWJuGKKvGPYgBDMj/e/HRDquxT2GDCxiBwKtQuKZR7SqOgqtnd3G2iZ1KllNSAxzG6bI3cqASH3VPHq47FOlZFldpmzG6M6PyUzu05yUzNbXzE8GdKAfOmBW/2XAHLW1gn10HvwNC+QRtDnXQ1RWuJcg6tD1V0JORjSZOm6isjuUUIbkNtN3jFUPW4GjPr7eHzVZZGhOHuiV31/fF05MzcW0pYGZJglfhQgrqi7lZAxrNpf3VanpuKZ1STa1WuMuoA74yxFUHVZ1WCjNtWArI5usb3kUCqeXNlB0gS3wqsuSeneTjy7OkgxNCCBDZfD2vBkyLcBUm1FZI8zxpFTIa9PbK4yaMcpVj4TxavY+XJZDYgHM81K3irrkLwMhlUnM/d7ovL9eNKhalHQZO3Y2CiBWZzEjKMxyYccyBo2IDEXvh0QmleIBSNTSIdIa4jVbvuoaBa1rGpM8/FlhjQg+dMlpwFClq9KxcpM4a5N0+9OG820LWK7O9S6c8ccs3zqxL04alEkgvfzNCBfhmexvdW+S8dHO6W040lruu+TMSGNUl0jYpVTeFHxLRIw72W5F+se14C8Z4qseJkhNG84Hp4YQpWt9IkElfauyLBkRUhso7y9rqnKEFq4AXmk1i2qRfzVs71K1F2nE1VTtc/S8VQcVaejjo+uhdjm5m+ZgRoQ3YiygrgMEHWDimwv7TtFAZOguUaBjlOJpPM7GkLHHOkgf9xbA+I/npTZXZcxWEzutwGRi1h64fTvvmMg1PupCqnXV9en9aLYSd/mNclZLi4LkRO/guAC1YC8/wiFAhT/T90FivrzSHfFJtpCIRZS2zjKvEpRqbxRDA2IsZeW2V4qWLLecuuEXBX56gpDaKImBrkbmoox8/qU1Ki90OCHTBDfKmR/+UwD8g7bZYC4X2BWraqo6qhqZtCpcsnJUBHRNTmDIXUWun+ydIMGhO/HOBpCiSfb+2Icfeeiow2ZgxovxrXI1PtVZbvru8zI4nB1sMri8tPvVAnZxboJ+9WAqJZFezLuflHEEKouYiXFprSoOsFHxecWVZUZr5w0IF+pc0zH5YDQDSpXjNQANL5Ola9cVTUJNLEfcXPu2sRSuXXSgNTMdQOS/Lwr6RhpTXXH9g7dtwNCDodaWK3eHkdXW5nT610rnh2XiToB4xbDcu30L23kFnaqzF2Tdn/d7Qt37lim5mm/aQTv2wFxRDoT7EjUquyii67G6LI3A9qdw9xzLddAt3BdR0LVnLUmFXwDEmSGhqkZMKe6qIWoyieAqH26A2nW/0kbiLWk0fjkYgPybjouB4S++50QJ4GO2pFrV6uao2Khvk9VG2klsZE0RLb4BkTPFlFSK+BloEhA3MeA1OKq+rJgzqpYMhJVzSCNqs4sYw7cPJ32s3mu1kRenowBuTDXBFQBiswH7au5RSIL3P0CM9IKZ3qmY1xtmROl1q32cYqvwnqKSbHR/nWEBiSHl8AkZr26BN1Tp3YwtxtVvffXXUGkXk79mKzpLhMjDaFCVe0YW5arASTIDcj7I6OHAXGr50gV73p4l2FV7aiwnNam98lY4O+HVAWUdmAd2pOr2gU0ck2RNc1YTgmn9/85IFGAu9ZwFwiXWWpnYHyd9Etqg/j3jDm2yxnSgDwy4ErB6YBkroO8OTkWuiilBdR26XPUhjIHSWZpvqYGZMj2bku8FBCqht0eOtLW7em7IkzXML9/5JrUWmRM1Ofw16LPDL7asn41INWqcu9VRD3UbQ3kxlxtIOdTZWxmVHaL7qVjZ28ukjBnjsP5bPR5Z/aJkng0eeOaNF+4Bf8f6/5WZzxdays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4" descr="data:image/png;base64,iVBORw0KGgoAAAANSUhEUgAAAGQAAABkCAYAAABw4pVUAAAAAXNSR0IArs4c6QAAB/9JREFUeF7tneF24joMhOn7P3TvYVmosTX6Rk7S7T1Vf0JwFI1GM3JS+Ljdbp+3jb/Pz8fHPj4+3j79fD1a8nns/Fm1FoWlzjWf57kOxariG+Nwzzmfi67lFWMD8pWqHwVIVtkjuhT0GQwh9lH1zTG4Mat1x/XccyuWKqY8j7/3mz+9pwFZ2+8zef8UEKoS0oG5X0dAV6tsrirq41EiR71TDJo/51S50iVipTrXwpAG5Ktb/C8Bmas3u4jdaiJNUawkV0XOJ2OycopuLJcxpAF52P6qkbgcEEdbSDuo91NFV7WGmOe0LHJNNGPN7x/WEKJoxaE0ILfbabbXsc3U010GKeB2J3LVdh1GkuNz8jI6wAYkyHqlMC4DxKmG8Rjaj4p6Z/UzP+34UbxJMyugjnl9MaQB0fPHmNxqkVTz+vHpNjmxsjtbjH3S1QD34l0NIFdFBsWxt1UAltgbkNoMQfPG6YDsbp1UAqlWqhqi6Jw0TdMMkTG5qhG0f/Zi58yQBsS76XYZILT9rqZVej2rXpIttyhc5pzZZo66K4oF5xBKvEvFyDK7LYMS725PKNGm1vdmS//esibDodZEQFTLokTv6EC1p1fvKSi35TLSvabRMdLaBPbcDRbbS4xwq3WuxtEyupt2vxIQ9ZBDpVqiKnBE7+i2AwFLxVVlbNS6iAHYoqanduSk3oDkqXYKzhkkl5blPgZEwqk8u3PXjXp/9eJd5mRzxqgTETRuPqp5sfey3ADIDDhuy9WOOVFuC6LbAJH+0bl2W9dSjM0Q/QiUw+4qewlsvGPoVp3j8c8S2WoSaJijeWhkPa1VjU0yhESc+nIDEj/r7A6Ir/zNLYsY4VZIpjk0TFU1xJ2a3aLL9IC0lDSU3l9EvQHJ5flyQNT9kKoToaqvbDdUNxePOhwqwmx9ilWJuGKKvGPYgBDMj/e/HRDquxT2GDCxiBwKtQuKZR7SqOgqtnd3G2iZ1KllNSAxzG6bI3cqASH3VPHq47FOlZFldpmzG6M6PyUzu05yUzNbXzE8GdKAfOmBW/2XAHLW1gn10HvwNC+QRtDnXQ1RWuJcg6tD1V0JORjSZOm6isjuUUIbkNtN3jFUPW4GjPr7eHzVZZGhOHuiV31/fF05MzcW0pYGZJglfhQgrqi7lZAxrNpf3VanpuKZ1STa1WuMuoA74yxFUHVZ1WCjNtWArI5usb3kUCqeXNlB0gS3wqsuSeneTjy7OkgxNCCBDZfD2vBkyLcBUm1FZI8zxpFTIa9PbK4yaMcpVj4TxavY+XJZDYgHM81K3irrkLwMhlUnM/d7ovL9eNKhalHQZO3Y2CiBWZzEjKMxyYccyBo2IDEXvh0QmleIBSNTSIdIa4jVbvuoaBa1rGpM8/FlhjQg+dMlpwFClq9KxcpM4a5N0+9OG820LWK7O9S6c8ccs3zqxL04alEkgvfzNCBfhmexvdW+S8dHO6W040lruu+TMSGNUl0jYpVTeFHxLRIw72W5F+se14C8Z4qseJkhNG84Hp4YQpWt9IkElfauyLBkRUhso7y9rqnKEFq4AXmk1i2qRfzVs71K1F2nE1VTtc/S8VQcVaejjo+uhdjm5m+ZgRoQ3YiygrgMEHWDimwv7TtFAZOguUaBjlOJpPM7GkLHHOkgf9xbA+I/npTZXZcxWEzutwGRi1h64fTvvmMg1PupCqnXV9en9aLYSd/mNclZLi4LkRO/guAC1YC8/wiFAhT/T90FivrzSHfFJtpCIRZS2zjKvEpRqbxRDA2IsZeW2V4qWLLecuuEXBX56gpDaKImBrkbmoox8/qU1Ki90OCHTBDfKmR/+UwD8g7bZYC4X2BWraqo6qhqZtCpcsnJUBHRNTmDIXUWun+ydIMGhO/HOBpCiSfb+2Icfeeiow2ZgxovxrXI1PtVZbvru8zI4nB1sMri8tPvVAnZxboJ+9WAqJZFezLuflHEEKouYiXFprSoOsFHxecWVZUZr5w0IF+pc0zH5YDQDSpXjNQANL5Ola9cVTUJNLEfcXPu2sRSuXXSgNTMdQOS/Lwr6RhpTXXH9g7dtwNCDodaWK3eHkdXW5nT610rnh2XiToB4xbDcu30L23kFnaqzF2Tdn/d7Qt37lim5mm/aQTv2wFxRDoT7EjUquyii67G6LI3A9qdw9xzLddAt3BdR0LVnLUmFXwDEmSGhqkZMKe6qIWoyieAqH26A2nW/0kbiLWk0fjkYgPybjouB4S++50QJ4GO2pFrV6uao2Khvk9VG2klsZE0RLb4BkTPFlFSK+BloEhA3MeA1OKq+rJgzqpYMhJVzSCNqs4sYw7cPJ32s3mu1kRenowBuTDXBFQBiswH7au5RSIL3P0CM9IKZ3qmY1xtmROl1q32cYqvwnqKSbHR/nWEBiSHl8AkZr26BN1Tp3YwtxtVvffXXUGkXk79mKzpLhMjDaFCVe0YW5arASTIDcj7I6OHAXGr50gV73p4l2FV7aiwnNam98lY4O+HVAWUdmAd2pOr2gU0ck2RNc1YTgmn9/85IFGAu9ZwFwiXWWpnYHyd9Etqg/j3jDm2yxnSgDwy4ErB6YBkroO8OTkWuiilBdR26XPUhjIHSWZpvqYGZMj2bku8FBCqht0eOtLW7em7IkzXML9/5JrUWmRM1Ofw16LPDL7asn41INWqcu9VRD3UbQ3kxlxtIOdTZWxmVHaL7qVjZ28ukjBnjsP5bPR5Z/aJkng0eeOaNF+4Bf8f6/5WZzxdays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779942"/>
            <a:ext cx="2520000" cy="2520000"/>
          </a:xfrm>
          <a:prstGeom prst="rect">
            <a:avLst/>
          </a:prstGeom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504" y="964764"/>
            <a:ext cx="6120000" cy="59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23155"/>
            <a:ext cx="2879436" cy="1140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6"/>
          <p:cNvSpPr txBox="1"/>
          <p:nvPr/>
        </p:nvSpPr>
        <p:spPr>
          <a:xfrm>
            <a:off x="1187624" y="1059582"/>
            <a:ext cx="7632848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ts val="4200"/>
              </a:lnSpc>
            </a:pPr>
            <a:r>
              <a:rPr lang="en-US" altLang="zh-CN" sz="3200" b="1" spc="300" dirty="0" smtClean="0">
                <a:solidFill>
                  <a:schemeClr val="accent1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1</a:t>
            </a:r>
            <a:r>
              <a:rPr lang="zh-CN" altLang="en-US" sz="3200" b="1" spc="300" dirty="0" smtClean="0">
                <a:solidFill>
                  <a:schemeClr val="accent1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、数字电阻</a:t>
            </a:r>
            <a:r>
              <a:rPr lang="en-US" altLang="zh-CN" sz="3200" b="1" spc="300" dirty="0" smtClean="0">
                <a:solidFill>
                  <a:schemeClr val="accent1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PID</a:t>
            </a:r>
            <a:r>
              <a:rPr lang="zh-CN" altLang="en-US" sz="3200" b="1" spc="300" dirty="0" smtClean="0">
                <a:solidFill>
                  <a:schemeClr val="accent1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部分</a:t>
            </a:r>
            <a:endParaRPr lang="en-US" altLang="zh-CN" sz="3200" b="1" spc="300" dirty="0" smtClean="0">
              <a:solidFill>
                <a:schemeClr val="accent1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0" lvl="1">
              <a:lnSpc>
                <a:spcPts val="4200"/>
              </a:lnSpc>
            </a:pPr>
            <a:r>
              <a:rPr lang="en-US" altLang="zh-CN" sz="2800" b="1" spc="3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  PID</a:t>
            </a:r>
            <a:r>
              <a:rPr lang="zh-CN" altLang="en-US" sz="2800" b="1" spc="3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如何考虑设置、采样处理、防抖等</a:t>
            </a:r>
            <a:endParaRPr lang="en-US" altLang="zh-CN" sz="2800" b="1" spc="300" dirty="0" smtClean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0" lvl="1">
              <a:lnSpc>
                <a:spcPts val="4200"/>
              </a:lnSpc>
            </a:pPr>
            <a:r>
              <a:rPr lang="en-US" altLang="zh-CN" sz="3200" b="1" spc="300" dirty="0" smtClean="0">
                <a:solidFill>
                  <a:schemeClr val="accent1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2</a:t>
            </a:r>
            <a:r>
              <a:rPr lang="zh-CN" altLang="en-US" sz="3200" b="1" spc="300" dirty="0" smtClean="0">
                <a:solidFill>
                  <a:schemeClr val="accent1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、</a:t>
            </a:r>
            <a:r>
              <a:rPr lang="en-US" altLang="zh-CN" sz="3200" b="1" spc="300" dirty="0" smtClean="0">
                <a:solidFill>
                  <a:schemeClr val="accent1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Python GUI</a:t>
            </a:r>
            <a:r>
              <a:rPr lang="zh-CN" altLang="en-US" sz="3200" b="1" spc="300" dirty="0" smtClean="0">
                <a:solidFill>
                  <a:schemeClr val="accent1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部分</a:t>
            </a:r>
            <a:endParaRPr lang="en-US" altLang="zh-CN" sz="3200" b="1" spc="300" dirty="0" smtClean="0">
              <a:solidFill>
                <a:schemeClr val="accent1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0" lvl="1">
              <a:lnSpc>
                <a:spcPts val="4200"/>
              </a:lnSpc>
            </a:pPr>
            <a:r>
              <a:rPr lang="en-US" altLang="zh-CN" sz="3200" b="1" spc="300" dirty="0" smtClean="0">
                <a:solidFill>
                  <a:schemeClr val="accent1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3</a:t>
            </a:r>
            <a:r>
              <a:rPr lang="zh-CN" altLang="en-US" sz="3200" b="1" spc="300" dirty="0" smtClean="0">
                <a:solidFill>
                  <a:schemeClr val="accent1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、发挥</a:t>
            </a:r>
            <a:r>
              <a:rPr lang="zh-CN" altLang="en-US" sz="3200" b="1" spc="300" dirty="0" smtClean="0">
                <a:solidFill>
                  <a:schemeClr val="accent1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部分</a:t>
            </a:r>
            <a:r>
              <a:rPr lang="en-US" altLang="zh-CN" sz="3200" b="1" spc="300" dirty="0" smtClean="0">
                <a:solidFill>
                  <a:schemeClr val="accent1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EXE</a:t>
            </a:r>
            <a:r>
              <a:rPr lang="zh-CN" altLang="en-US" sz="3200" b="1" spc="300" dirty="0" smtClean="0">
                <a:solidFill>
                  <a:schemeClr val="accent1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方案</a:t>
            </a:r>
            <a:endParaRPr lang="en-US" altLang="zh-CN" sz="3200" b="1" spc="300" dirty="0" smtClean="0">
              <a:solidFill>
                <a:schemeClr val="accent1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0" lvl="1">
              <a:lnSpc>
                <a:spcPts val="4200"/>
              </a:lnSpc>
            </a:pPr>
            <a:r>
              <a:rPr lang="en-US" altLang="zh-CN" sz="3200" b="1" spc="300" dirty="0" smtClean="0">
                <a:solidFill>
                  <a:schemeClr val="accent1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4</a:t>
            </a:r>
            <a:r>
              <a:rPr lang="zh-CN" altLang="en-US" sz="3200" b="1" spc="300" dirty="0" smtClean="0">
                <a:solidFill>
                  <a:schemeClr val="accent1">
                    <a:lumMod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、队内成员分工及得分比例</a:t>
            </a:r>
            <a:endParaRPr lang="en-US" altLang="zh-CN" sz="800" b="1" spc="300" dirty="0">
              <a:solidFill>
                <a:schemeClr val="accent1">
                  <a:lumMod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0" lvl="1">
              <a:lnSpc>
                <a:spcPts val="4200"/>
              </a:lnSpc>
            </a:pPr>
            <a:r>
              <a:rPr lang="zh-CN" altLang="en-US" sz="3200" b="1" spc="3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报告发送：</a:t>
            </a:r>
            <a:endParaRPr lang="en-US" altLang="zh-CN" sz="3200" b="1" spc="300" dirty="0" smtClean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0" lvl="1">
              <a:lnSpc>
                <a:spcPts val="4200"/>
              </a:lnSpc>
            </a:pPr>
            <a:r>
              <a:rPr lang="en-US" altLang="zh-CN" sz="3200" b="1" spc="3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liuchuang1@</a:t>
            </a:r>
            <a:r>
              <a:rPr lang="en-US" altLang="zh-CN" sz="2400" b="1" spc="3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shanghaitech.edu.cn</a:t>
            </a:r>
            <a:endParaRPr lang="en-US" altLang="zh-CN" sz="2400" b="1" spc="300" dirty="0" smtClean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851920" y="762839"/>
            <a:ext cx="2160000" cy="0"/>
          </a:xfrm>
          <a:prstGeom prst="line">
            <a:avLst/>
          </a:prstGeom>
          <a:ln w="12700">
            <a:solidFill>
              <a:srgbClr val="941F2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6"/>
          <p:cNvSpPr txBox="1"/>
          <p:nvPr/>
        </p:nvSpPr>
        <p:spPr>
          <a:xfrm>
            <a:off x="3960123" y="186775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lvl="1" indent="-514350"/>
            <a:r>
              <a:rPr lang="zh-CN" altLang="en-US" sz="3200" b="1" spc="300" dirty="0" smtClean="0">
                <a:solidFill>
                  <a:srgbClr val="941F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</a:t>
            </a:r>
            <a:r>
              <a:rPr lang="zh-CN" altLang="en-US" sz="3200" b="1" spc="300" dirty="0">
                <a:solidFill>
                  <a:srgbClr val="941F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要求</a:t>
            </a:r>
            <a:endParaRPr lang="zh-CN" altLang="en-US" sz="3200" b="1" spc="300" dirty="0">
              <a:solidFill>
                <a:srgbClr val="941F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059832" y="123566"/>
            <a:ext cx="792000" cy="792000"/>
          </a:xfrm>
          <a:prstGeom prst="ellipse">
            <a:avLst/>
          </a:prstGeom>
          <a:solidFill>
            <a:srgbClr val="94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03848" y="267582"/>
            <a:ext cx="50405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07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0"/>
            <a:ext cx="4032448" cy="568920"/>
          </a:xfrm>
        </p:spPr>
        <p:txBody>
          <a:bodyPr/>
          <a:lstStyle/>
          <a:p>
            <a:r>
              <a:rPr lang="en-US" altLang="zh-CN" sz="3600" dirty="0" smtClean="0"/>
              <a:t>Thanks</a:t>
            </a:r>
            <a:endParaRPr lang="zh-CN" altLang="en-US" sz="3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843558"/>
            <a:ext cx="4401998" cy="38884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987824" y="123566"/>
            <a:ext cx="3778002" cy="792000"/>
            <a:chOff x="2987824" y="123566"/>
            <a:chExt cx="3778002" cy="792000"/>
          </a:xfrm>
        </p:grpSpPr>
        <p:sp>
          <p:nvSpPr>
            <p:cNvPr id="4" name="TextBox 16"/>
            <p:cNvSpPr txBox="1"/>
            <p:nvPr/>
          </p:nvSpPr>
          <p:spPr>
            <a:xfrm>
              <a:off x="3888115" y="227179"/>
              <a:ext cx="28777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14350" lvl="1" indent="-514350"/>
              <a:r>
                <a:rPr lang="zh-CN" altLang="en-US" sz="3200" b="1" spc="300" dirty="0" smtClean="0">
                  <a:solidFill>
                    <a:srgbClr val="941F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电机换向原理</a:t>
              </a:r>
              <a:endParaRPr lang="zh-CN" altLang="en-US" sz="3200" spc="3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2987824" y="123566"/>
              <a:ext cx="792000" cy="792000"/>
              <a:chOff x="3203848" y="123566"/>
              <a:chExt cx="792000" cy="792000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3203848" y="123566"/>
                <a:ext cx="792000" cy="792000"/>
              </a:xfrm>
              <a:prstGeom prst="ellipse">
                <a:avLst/>
              </a:prstGeom>
              <a:solidFill>
                <a:srgbClr val="941F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347864" y="267582"/>
                <a:ext cx="50405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74" y="987574"/>
            <a:ext cx="4155926" cy="4155926"/>
          </a:xfrm>
          <a:prstGeom prst="rect">
            <a:avLst/>
          </a:prstGeom>
        </p:spPr>
      </p:pic>
      <p:sp>
        <p:nvSpPr>
          <p:cNvPr id="8" name="Text Box 26"/>
          <p:cNvSpPr txBox="1">
            <a:spLocks noChangeArrowheads="1"/>
          </p:cNvSpPr>
          <p:nvPr/>
        </p:nvSpPr>
        <p:spPr bwMode="auto">
          <a:xfrm>
            <a:off x="5076056" y="1275606"/>
            <a:ext cx="3672408" cy="3170099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32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电刷换向</a:t>
            </a:r>
            <a:endParaRPr lang="en-US" altLang="zh-CN" sz="3200" dirty="0" smtClean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  <a:p>
            <a:pPr eaLnBrk="0" hangingPunct="0"/>
            <a:r>
              <a:rPr lang="zh-CN" altLang="en-US" sz="2800" dirty="0" smtClean="0">
                <a:solidFill>
                  <a:srgbClr val="1D528D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在电刷上施加电压</a:t>
            </a:r>
            <a:r>
              <a:rPr lang="en-US" altLang="zh-CN" sz="2800" dirty="0" smtClean="0">
                <a:solidFill>
                  <a:srgbClr val="1D528D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U</a:t>
            </a:r>
            <a:endParaRPr lang="en-US" altLang="zh-CN" sz="2800" dirty="0" smtClean="0">
              <a:solidFill>
                <a:srgbClr val="1D528D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  <a:p>
            <a:pPr eaLnBrk="0" hangingPunct="0"/>
            <a:r>
              <a:rPr lang="en-US" altLang="zh-CN" sz="2800" dirty="0" smtClean="0">
                <a:solidFill>
                  <a:srgbClr val="1D528D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800" dirty="0" smtClean="0">
                <a:solidFill>
                  <a:srgbClr val="1D528D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800" dirty="0" smtClean="0">
                <a:solidFill>
                  <a:srgbClr val="1D528D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2800" dirty="0" smtClean="0">
                <a:solidFill>
                  <a:srgbClr val="1D528D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极有效边中</a:t>
            </a:r>
            <a:endParaRPr lang="en-US" altLang="zh-CN" sz="2800" dirty="0" smtClean="0">
              <a:solidFill>
                <a:srgbClr val="1D528D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  <a:p>
            <a:pPr eaLnBrk="0" hangingPunct="0"/>
            <a:r>
              <a:rPr lang="zh-CN" altLang="en-US" sz="2800" dirty="0" smtClean="0">
                <a:solidFill>
                  <a:srgbClr val="1D528D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洛伦兹力方向一致</a:t>
            </a:r>
            <a:endParaRPr lang="en-US" altLang="zh-CN" sz="2800" dirty="0" smtClean="0">
              <a:solidFill>
                <a:srgbClr val="1D528D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  <a:p>
            <a:pPr eaLnBrk="0" hangingPunct="0"/>
            <a:endParaRPr lang="en-US" altLang="zh-CN" sz="2800" dirty="0" smtClean="0">
              <a:solidFill>
                <a:srgbClr val="1D528D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  <a:p>
            <a:pPr eaLnBrk="0" hangingPunct="0"/>
            <a:r>
              <a:rPr lang="en-US" altLang="zh-CN" sz="2800" dirty="0" smtClean="0">
                <a:solidFill>
                  <a:srgbClr val="ED7D3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U</a:t>
            </a:r>
            <a:r>
              <a:rPr lang="zh-CN" altLang="en-US" sz="2800" dirty="0" smtClean="0">
                <a:solidFill>
                  <a:srgbClr val="ED7D3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改变极性</a:t>
            </a:r>
            <a:endParaRPr lang="en-US" altLang="zh-CN" sz="2800" dirty="0" smtClean="0">
              <a:solidFill>
                <a:srgbClr val="ED7D3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  <a:p>
            <a:pPr eaLnBrk="0" hangingPunct="0"/>
            <a:r>
              <a:rPr lang="zh-CN" altLang="en-US" sz="2800" dirty="0" smtClean="0">
                <a:solidFill>
                  <a:srgbClr val="ED7D3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则电机改变旋转方向</a:t>
            </a:r>
            <a:endParaRPr lang="en-US" altLang="zh-CN" sz="2800" dirty="0" smtClean="0">
              <a:solidFill>
                <a:srgbClr val="ED7D3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987824" y="123566"/>
            <a:ext cx="3778002" cy="792000"/>
            <a:chOff x="2987824" y="123566"/>
            <a:chExt cx="3778002" cy="792000"/>
          </a:xfrm>
        </p:grpSpPr>
        <p:sp>
          <p:nvSpPr>
            <p:cNvPr id="4" name="TextBox 16"/>
            <p:cNvSpPr txBox="1"/>
            <p:nvPr/>
          </p:nvSpPr>
          <p:spPr>
            <a:xfrm>
              <a:off x="3888115" y="227179"/>
              <a:ext cx="28777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14350" lvl="1" indent="-514350"/>
              <a:r>
                <a:rPr lang="zh-CN" altLang="en-US" sz="3200" b="1" spc="300" dirty="0" smtClean="0">
                  <a:solidFill>
                    <a:srgbClr val="941F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电机测速原理</a:t>
              </a:r>
              <a:endParaRPr lang="zh-CN" altLang="en-US" sz="3200" spc="3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2987824" y="123566"/>
              <a:ext cx="792000" cy="792000"/>
              <a:chOff x="3203848" y="123566"/>
              <a:chExt cx="792000" cy="792000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3203848" y="123566"/>
                <a:ext cx="792000" cy="792000"/>
              </a:xfrm>
              <a:prstGeom prst="ellipse">
                <a:avLst/>
              </a:prstGeom>
              <a:solidFill>
                <a:srgbClr val="941F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347864" y="267582"/>
                <a:ext cx="50405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1" cstate="print"/>
          <a:srcRect l="4310" t="6296" r="2945" b="4920"/>
          <a:stretch>
            <a:fillRect/>
          </a:stretch>
        </p:blipFill>
        <p:spPr bwMode="auto">
          <a:xfrm>
            <a:off x="2565660" y="987574"/>
            <a:ext cx="6207472" cy="3594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右箭头 9"/>
          <p:cNvSpPr/>
          <p:nvPr/>
        </p:nvSpPr>
        <p:spPr>
          <a:xfrm rot="10639660">
            <a:off x="2005220" y="1729587"/>
            <a:ext cx="1584176" cy="108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9066" y="1520516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电阻</a:t>
            </a:r>
            <a:endParaRPr lang="zh-CN" altLang="en-US" sz="3600" dirty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4" name="右箭头 13"/>
          <p:cNvSpPr/>
          <p:nvPr/>
        </p:nvSpPr>
        <p:spPr>
          <a:xfrm rot="10639660">
            <a:off x="1577434" y="2565374"/>
            <a:ext cx="1584176" cy="108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67544" y="2372316"/>
            <a:ext cx="23289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一对</a:t>
            </a:r>
            <a:endParaRPr lang="en-US" altLang="zh-CN" sz="3600" dirty="0" smtClean="0">
              <a:solidFill>
                <a:srgbClr val="203864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sz="3600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霍尔开关</a:t>
            </a:r>
            <a:endParaRPr lang="zh-CN" altLang="en-US" sz="3600" dirty="0">
              <a:solidFill>
                <a:srgbClr val="203864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8" name="右箭头 17"/>
          <p:cNvSpPr/>
          <p:nvPr/>
        </p:nvSpPr>
        <p:spPr>
          <a:xfrm rot="8157319" flipV="1">
            <a:off x="2138450" y="3697735"/>
            <a:ext cx="2049633" cy="108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77111" y="4179857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强磁磁环</a:t>
            </a:r>
            <a:endParaRPr lang="zh-CN" altLang="en-US" sz="3600" dirty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987824" y="123566"/>
            <a:ext cx="3778002" cy="792000"/>
            <a:chOff x="2987824" y="123566"/>
            <a:chExt cx="3778002" cy="792000"/>
          </a:xfrm>
        </p:grpSpPr>
        <p:sp>
          <p:nvSpPr>
            <p:cNvPr id="4" name="TextBox 16"/>
            <p:cNvSpPr txBox="1"/>
            <p:nvPr/>
          </p:nvSpPr>
          <p:spPr>
            <a:xfrm>
              <a:off x="3888115" y="227179"/>
              <a:ext cx="28777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14350" lvl="1" indent="-514350"/>
              <a:r>
                <a:rPr lang="zh-CN" altLang="en-US" sz="3200" b="1" spc="300" dirty="0">
                  <a:solidFill>
                    <a:srgbClr val="941F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电机测速原理</a:t>
              </a:r>
              <a:endParaRPr lang="zh-CN" altLang="en-US" sz="3200" spc="3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2987824" y="123566"/>
              <a:ext cx="792000" cy="792000"/>
              <a:chOff x="3203848" y="123566"/>
              <a:chExt cx="792000" cy="792000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3203848" y="123566"/>
                <a:ext cx="792000" cy="792000"/>
              </a:xfrm>
              <a:prstGeom prst="ellipse">
                <a:avLst/>
              </a:prstGeom>
              <a:solidFill>
                <a:srgbClr val="941F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347864" y="267582"/>
                <a:ext cx="50405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9" name="图片 8" descr="微信截图_20190724184714.png"/>
          <p:cNvPicPr>
            <a:picLocks noChangeAspect="1"/>
          </p:cNvPicPr>
          <p:nvPr/>
        </p:nvPicPr>
        <p:blipFill rotWithShape="1">
          <a:blip r:embed="rId1" cstate="print"/>
          <a:srcRect l="7278" t="6207" r="8045" b="3594"/>
          <a:stretch>
            <a:fillRect/>
          </a:stretch>
        </p:blipFill>
        <p:spPr>
          <a:xfrm>
            <a:off x="676351" y="987574"/>
            <a:ext cx="2743521" cy="273315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83568" y="3723878"/>
            <a:ext cx="305724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强磁磁环</a:t>
            </a:r>
            <a:endParaRPr lang="en-US" altLang="zh-CN" sz="2800" dirty="0" smtClean="0">
              <a:solidFill>
                <a:srgbClr val="203864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sz="2800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并不像外表看起来</a:t>
            </a:r>
            <a:endParaRPr lang="en-US" altLang="zh-CN" sz="2800" dirty="0" smtClean="0">
              <a:solidFill>
                <a:srgbClr val="203864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sz="2800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那么憨厚</a:t>
            </a:r>
            <a:endParaRPr lang="zh-CN" altLang="en-US" sz="2800" dirty="0">
              <a:solidFill>
                <a:srgbClr val="203864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13" name="图片 12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16016" y="882557"/>
            <a:ext cx="3240000" cy="3030121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644008" y="3993907"/>
            <a:ext cx="353975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其实分为</a:t>
            </a:r>
            <a:r>
              <a:rPr lang="en-US" altLang="zh-CN" sz="28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13</a:t>
            </a:r>
            <a:r>
              <a:rPr lang="zh-CN" altLang="en-US" sz="28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个磁区</a:t>
            </a:r>
            <a:endParaRPr lang="en-US" altLang="zh-CN" sz="2800" dirty="0" smtClean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sz="28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分辨率</a:t>
            </a:r>
            <a:r>
              <a:rPr lang="en-US" altLang="zh-CN" sz="28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13pulse per r</a:t>
            </a:r>
            <a:endParaRPr lang="zh-CN" altLang="en-US" sz="2800" dirty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555776" y="123566"/>
            <a:ext cx="3778002" cy="792000"/>
            <a:chOff x="2987824" y="123566"/>
            <a:chExt cx="3778002" cy="792000"/>
          </a:xfrm>
        </p:grpSpPr>
        <p:sp>
          <p:nvSpPr>
            <p:cNvPr id="4" name="TextBox 16"/>
            <p:cNvSpPr txBox="1"/>
            <p:nvPr/>
          </p:nvSpPr>
          <p:spPr>
            <a:xfrm>
              <a:off x="3888115" y="227179"/>
              <a:ext cx="28777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14350" lvl="1" indent="-514350"/>
              <a:r>
                <a:rPr lang="zh-CN" altLang="en-US" sz="3200" b="1" spc="300" dirty="0">
                  <a:solidFill>
                    <a:srgbClr val="941F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电机测速原理</a:t>
              </a:r>
              <a:endParaRPr lang="zh-CN" altLang="en-US" sz="3200" spc="3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2987824" y="123566"/>
              <a:ext cx="792000" cy="792000"/>
              <a:chOff x="3203848" y="123566"/>
              <a:chExt cx="792000" cy="792000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3203848" y="123566"/>
                <a:ext cx="792000" cy="792000"/>
              </a:xfrm>
              <a:prstGeom prst="ellipse">
                <a:avLst/>
              </a:prstGeom>
              <a:solidFill>
                <a:srgbClr val="941F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347864" y="267582"/>
                <a:ext cx="50405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 rot="5400000">
            <a:off x="7096501" y="-453303"/>
            <a:ext cx="1386596" cy="2403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3256" y="1419622"/>
            <a:ext cx="5762625" cy="28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矩形 13"/>
          <p:cNvSpPr/>
          <p:nvPr/>
        </p:nvSpPr>
        <p:spPr>
          <a:xfrm>
            <a:off x="2683536" y="2161242"/>
            <a:ext cx="11079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施密特</a:t>
            </a:r>
            <a:endParaRPr lang="en-US" altLang="zh-CN" sz="2400" dirty="0" smtClean="0">
              <a:solidFill>
                <a:srgbClr val="203864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sz="2400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触发器</a:t>
            </a:r>
            <a:endParaRPr lang="zh-CN" altLang="en-US" sz="2400" dirty="0">
              <a:solidFill>
                <a:srgbClr val="203864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051688" y="2161241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集电极</a:t>
            </a:r>
            <a:endParaRPr lang="en-US" altLang="zh-CN" sz="2400" dirty="0" smtClean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开路输出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0094" y="1707654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电压调整器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5496" y="2944038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霍尔</a:t>
            </a:r>
            <a:endParaRPr lang="en-US" altLang="zh-CN" sz="2400" dirty="0" smtClean="0">
              <a:solidFill>
                <a:srgbClr val="203864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sz="2400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电压</a:t>
            </a:r>
            <a:endParaRPr lang="en-US" altLang="zh-CN" sz="2400" dirty="0" smtClean="0">
              <a:solidFill>
                <a:srgbClr val="203864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sz="2400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发生器</a:t>
            </a:r>
            <a:endParaRPr lang="zh-CN" altLang="en-US" sz="2400" dirty="0">
              <a:solidFill>
                <a:srgbClr val="203864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3995" y="1518880"/>
            <a:ext cx="2668485" cy="335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 b="29280"/>
          <a:stretch>
            <a:fillRect/>
          </a:stretch>
        </p:blipFill>
        <p:spPr bwMode="auto">
          <a:xfrm>
            <a:off x="5055028" y="927035"/>
            <a:ext cx="1510423" cy="985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987824" y="123566"/>
            <a:ext cx="3778002" cy="792000"/>
            <a:chOff x="2987824" y="123566"/>
            <a:chExt cx="3778002" cy="792000"/>
          </a:xfrm>
        </p:grpSpPr>
        <p:sp>
          <p:nvSpPr>
            <p:cNvPr id="4" name="TextBox 16"/>
            <p:cNvSpPr txBox="1"/>
            <p:nvPr/>
          </p:nvSpPr>
          <p:spPr>
            <a:xfrm>
              <a:off x="3888115" y="227179"/>
              <a:ext cx="28777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14350" lvl="1" indent="-514350"/>
              <a:r>
                <a:rPr lang="zh-CN" altLang="en-US" sz="3200" b="1" spc="300" dirty="0">
                  <a:solidFill>
                    <a:srgbClr val="941F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电机测速原理</a:t>
              </a:r>
              <a:endParaRPr lang="zh-CN" altLang="en-US" sz="3200" spc="3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2987824" y="123566"/>
              <a:ext cx="792000" cy="792000"/>
              <a:chOff x="3203848" y="123566"/>
              <a:chExt cx="792000" cy="792000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3203848" y="123566"/>
                <a:ext cx="792000" cy="792000"/>
              </a:xfrm>
              <a:prstGeom prst="ellipse">
                <a:avLst/>
              </a:prstGeom>
              <a:solidFill>
                <a:srgbClr val="941F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347864" y="267582"/>
                <a:ext cx="50405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4" b="15953"/>
          <a:stretch>
            <a:fillRect/>
          </a:stretch>
        </p:blipFill>
        <p:spPr>
          <a:xfrm>
            <a:off x="16923" y="990161"/>
            <a:ext cx="7525801" cy="3525805"/>
          </a:xfrm>
          <a:prstGeom prst="rect">
            <a:avLst/>
          </a:prstGeom>
        </p:spPr>
      </p:pic>
      <p:pic>
        <p:nvPicPr>
          <p:cNvPr id="10" name="图片 -214748262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40031" y="2787774"/>
            <a:ext cx="5652449" cy="21344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/>
        </p:nvSpPr>
        <p:spPr>
          <a:xfrm>
            <a:off x="6799986" y="2164267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四倍频原理</a:t>
            </a:r>
            <a:endParaRPr lang="zh-CN" altLang="en-US" sz="3200" dirty="0">
              <a:solidFill>
                <a:srgbClr val="203864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987824" y="123566"/>
            <a:ext cx="3778002" cy="792000"/>
            <a:chOff x="2987824" y="123566"/>
            <a:chExt cx="3778002" cy="792000"/>
          </a:xfrm>
        </p:grpSpPr>
        <p:sp>
          <p:nvSpPr>
            <p:cNvPr id="4" name="TextBox 16"/>
            <p:cNvSpPr txBox="1"/>
            <p:nvPr/>
          </p:nvSpPr>
          <p:spPr>
            <a:xfrm>
              <a:off x="3888115" y="227179"/>
              <a:ext cx="28777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14350" lvl="1" indent="-514350"/>
              <a:r>
                <a:rPr lang="zh-CN" altLang="en-US" sz="3200" b="1" spc="300" dirty="0">
                  <a:solidFill>
                    <a:srgbClr val="941F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电机测速原理</a:t>
              </a:r>
              <a:endParaRPr lang="zh-CN" altLang="en-US" sz="3200" spc="3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2987824" y="123566"/>
              <a:ext cx="792000" cy="792000"/>
              <a:chOff x="3203848" y="123566"/>
              <a:chExt cx="792000" cy="792000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3203848" y="123566"/>
                <a:ext cx="792000" cy="792000"/>
              </a:xfrm>
              <a:prstGeom prst="ellipse">
                <a:avLst/>
              </a:prstGeom>
              <a:solidFill>
                <a:srgbClr val="941F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347864" y="267582"/>
                <a:ext cx="50405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70917" y="987574"/>
            <a:ext cx="4013051" cy="2380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矩形 16"/>
          <p:cNvSpPr/>
          <p:nvPr/>
        </p:nvSpPr>
        <p:spPr>
          <a:xfrm>
            <a:off x="222478" y="3435846"/>
            <a:ext cx="449353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强磁磁环分辨率</a:t>
            </a:r>
            <a:r>
              <a:rPr lang="en-US" altLang="zh-CN" sz="24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13pule/r</a:t>
            </a:r>
            <a:endParaRPr lang="en-US" altLang="zh-CN" sz="2400" dirty="0" smtClean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双霍尔开关</a:t>
            </a:r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减速比</a:t>
            </a:r>
            <a:r>
              <a:rPr lang="en-US" altLang="zh-CN" sz="24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20:1</a:t>
            </a:r>
            <a:endParaRPr lang="en-US" altLang="zh-CN" sz="2400" dirty="0" smtClean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sz="2400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电机输出轴转一圈，计数多少？</a:t>
            </a:r>
            <a:endParaRPr lang="en-US" altLang="zh-CN" sz="2400" dirty="0" smtClean="0">
              <a:solidFill>
                <a:srgbClr val="203864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en-US" altLang="zh-CN" sz="24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13</a:t>
            </a:r>
            <a:r>
              <a:rPr lang="en-US" altLang="zh-CN" sz="2400" dirty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Wingdings 2" panose="05020102010507070707"/>
              </a:rPr>
              <a:t>  </a:t>
            </a:r>
            <a:r>
              <a:rPr lang="en-US" altLang="zh-CN" sz="24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20</a:t>
            </a:r>
            <a:r>
              <a:rPr lang="en-US" altLang="zh-CN" sz="2400" dirty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Wingdings 2" panose="05020102010507070707"/>
              </a:rPr>
              <a:t>  </a:t>
            </a:r>
            <a:r>
              <a:rPr lang="en-US" altLang="zh-CN" sz="24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4=1020</a:t>
            </a:r>
            <a:endParaRPr lang="zh-CN" altLang="en-US" sz="2400" dirty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20072" y="820206"/>
            <a:ext cx="3087941" cy="2471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矩形 18"/>
          <p:cNvSpPr/>
          <p:nvPr/>
        </p:nvSpPr>
        <p:spPr>
          <a:xfrm>
            <a:off x="4722470" y="3153038"/>
            <a:ext cx="431402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强磁磁环分辨率</a:t>
            </a:r>
            <a:r>
              <a:rPr lang="en-US" altLang="zh-CN" sz="24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7pule/r</a:t>
            </a:r>
            <a:endParaRPr lang="en-US" altLang="zh-CN" sz="2400" dirty="0" smtClean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双霍尔开关</a:t>
            </a:r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减速比</a:t>
            </a:r>
            <a:r>
              <a:rPr lang="en-US" altLang="zh-CN" sz="24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10:1</a:t>
            </a:r>
            <a:endParaRPr lang="en-US" altLang="zh-CN" sz="2400" dirty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en-US" altLang="zh-CN" sz="2400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6V</a:t>
            </a:r>
            <a:r>
              <a:rPr lang="zh-CN" altLang="en-US" sz="2400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时额定</a:t>
            </a:r>
            <a:r>
              <a:rPr lang="en-US" altLang="zh-CN" sz="2400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1550r/m</a:t>
            </a:r>
            <a:endParaRPr lang="en-US" altLang="zh-CN" sz="2400" dirty="0" smtClean="0">
              <a:solidFill>
                <a:srgbClr val="203864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sz="2400" dirty="0" smtClean="0">
                <a:solidFill>
                  <a:srgbClr val="203864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电机输出轴转一圈，计数多少？</a:t>
            </a:r>
            <a:endParaRPr lang="en-US" altLang="zh-CN" sz="2400" dirty="0" smtClean="0">
              <a:solidFill>
                <a:srgbClr val="203864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en-US" altLang="zh-CN" sz="24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7</a:t>
            </a:r>
            <a:r>
              <a:rPr lang="en-US" altLang="zh-CN" sz="2400" dirty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Wingdings 2" panose="05020102010507070707"/>
              </a:rPr>
              <a:t>  </a:t>
            </a:r>
            <a:r>
              <a:rPr lang="en-US" altLang="zh-CN" sz="24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10</a:t>
            </a:r>
            <a:r>
              <a:rPr lang="en-US" altLang="zh-CN" sz="2400" dirty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Wingdings 2" panose="05020102010507070707"/>
              </a:rPr>
              <a:t>  </a:t>
            </a:r>
            <a:r>
              <a:rPr lang="en-US" altLang="zh-CN" sz="240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4=280</a:t>
            </a:r>
            <a:endParaRPr lang="en-US" altLang="zh-CN" sz="2400" dirty="0" smtClean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ISPRING_RESOURCE_PATHS_HASH_2" val="9bf32b21c57e606988ab10ec694d2e32676a8b"/>
  <p:tag name="ISPRING_PRESENTATION_TITLE" val="PowerPoint 演示文稿"/>
  <p:tag name="KSO_WPP_MARK_KEY" val="3257079b-22e1-43ad-ab53-0b6fc1479672"/>
  <p:tag name="COMMONDATA" val="eyJoZGlkIjoiZDZkMDc4NGNkNDJiYjJiMGRjMWU2ZjdhYjcxMWQyZDA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2107</Words>
  <Application>WPS 演示</Application>
  <PresentationFormat>全屏显示(16:9)</PresentationFormat>
  <Paragraphs>417</Paragraphs>
  <Slides>36</Slides>
  <Notes>39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53" baseType="lpstr">
      <vt:lpstr>Arial</vt:lpstr>
      <vt:lpstr>宋体</vt:lpstr>
      <vt:lpstr>Wingdings</vt:lpstr>
      <vt:lpstr>微软雅黑</vt:lpstr>
      <vt:lpstr>微软雅黑 Light</vt:lpstr>
      <vt:lpstr>幼圆</vt:lpstr>
      <vt:lpstr>华文行楷</vt:lpstr>
      <vt:lpstr>华康俪金黑W8(P)</vt:lpstr>
      <vt:lpstr>黑体</vt:lpstr>
      <vt:lpstr>方正粗黑宋简体</vt:lpstr>
      <vt:lpstr>Times New Roman</vt:lpstr>
      <vt:lpstr>Wingdings 2</vt:lpstr>
      <vt:lpstr>等线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kingpub</dc:creator>
  <cp:lastModifiedBy>老秀才刘Chuck</cp:lastModifiedBy>
  <cp:revision>1593</cp:revision>
  <dcterms:created xsi:type="dcterms:W3CDTF">2015-04-24T01:01:00Z</dcterms:created>
  <dcterms:modified xsi:type="dcterms:W3CDTF">2023-06-07T07:43:06Z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3274291DDD154328BF22D0D309D0801E_12</vt:lpwstr>
  </property>
  <property fmtid="{D5CDD505-2E9C-101B-9397-08002B2CF9AE}" pid="3" name="KSOProductBuildVer">
    <vt:lpwstr>2052-11.1.0.14309</vt:lpwstr>
  </property>
</Properties>
</file>